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x="18288000" cy="10287000"/>
  <p:notesSz cx="6858000" cy="9144000"/>
  <p:embeddedFontLst>
    <p:embeddedFont>
      <p:font typeface="Hammersmith One" charset="1" panose="02010703030501060504"/>
      <p:regular r:id="rId23"/>
    </p:embeddedFont>
    <p:embeddedFont>
      <p:font typeface="Lexend Deca" charset="1" panose="00000000000000000000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3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svg" Type="http://schemas.openxmlformats.org/officeDocument/2006/relationships/image"/><Relationship Id="rId4" Target="../media/image20.png" Type="http://schemas.openxmlformats.org/officeDocument/2006/relationships/image"/><Relationship Id="rId5" Target="../media/image21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6.jpeg" Type="http://schemas.openxmlformats.org/officeDocument/2006/relationships/image"/><Relationship Id="rId5" Target="../media/image1.png" Type="http://schemas.openxmlformats.org/officeDocument/2006/relationships/image"/><Relationship Id="rId6" Target="../media/image2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0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1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2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9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54285" y="5687427"/>
            <a:ext cx="18779074" cy="4748121"/>
            <a:chOff x="0" y="0"/>
            <a:chExt cx="4945929" cy="125053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45929" cy="1250534"/>
            </a:xfrm>
            <a:custGeom>
              <a:avLst/>
              <a:gdLst/>
              <a:ahLst/>
              <a:cxnLst/>
              <a:rect r="r" b="b" t="t" l="l"/>
              <a:pathLst>
                <a:path h="1250534" w="4945929">
                  <a:moveTo>
                    <a:pt x="0" y="0"/>
                  </a:moveTo>
                  <a:lnTo>
                    <a:pt x="4945929" y="0"/>
                  </a:lnTo>
                  <a:lnTo>
                    <a:pt x="4945929" y="1250534"/>
                  </a:lnTo>
                  <a:lnTo>
                    <a:pt x="0" y="1250534"/>
                  </a:lnTo>
                  <a:close/>
                </a:path>
              </a:pathLst>
            </a:custGeom>
            <a:gradFill rotWithShape="true">
              <a:gsLst>
                <a:gs pos="0">
                  <a:srgbClr val="DCD2C8">
                    <a:alpha val="100000"/>
                  </a:srgbClr>
                </a:gs>
                <a:gs pos="100000">
                  <a:srgbClr val="B2A494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38100"/>
              <a:ext cx="4945929" cy="12124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42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5430500" y="8650417"/>
            <a:ext cx="1828800" cy="590857"/>
            <a:chOff x="0" y="0"/>
            <a:chExt cx="481659" cy="15561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81659" cy="155617"/>
            </a:xfrm>
            <a:custGeom>
              <a:avLst/>
              <a:gdLst/>
              <a:ahLst/>
              <a:cxnLst/>
              <a:rect r="r" b="b" t="t" l="l"/>
              <a:pathLst>
                <a:path h="155617" w="481659">
                  <a:moveTo>
                    <a:pt x="77808" y="0"/>
                  </a:moveTo>
                  <a:lnTo>
                    <a:pt x="403851" y="0"/>
                  </a:lnTo>
                  <a:cubicBezTo>
                    <a:pt x="424487" y="0"/>
                    <a:pt x="444278" y="8198"/>
                    <a:pt x="458870" y="22790"/>
                  </a:cubicBezTo>
                  <a:cubicBezTo>
                    <a:pt x="473462" y="37381"/>
                    <a:pt x="481659" y="57172"/>
                    <a:pt x="481659" y="77808"/>
                  </a:cubicBezTo>
                  <a:lnTo>
                    <a:pt x="481659" y="77808"/>
                  </a:lnTo>
                  <a:cubicBezTo>
                    <a:pt x="481659" y="120781"/>
                    <a:pt x="446823" y="155617"/>
                    <a:pt x="403851" y="155617"/>
                  </a:cubicBezTo>
                  <a:lnTo>
                    <a:pt x="77808" y="155617"/>
                  </a:lnTo>
                  <a:cubicBezTo>
                    <a:pt x="57172" y="155617"/>
                    <a:pt x="37381" y="147419"/>
                    <a:pt x="22790" y="132827"/>
                  </a:cubicBezTo>
                  <a:cubicBezTo>
                    <a:pt x="8198" y="118235"/>
                    <a:pt x="0" y="98444"/>
                    <a:pt x="0" y="77808"/>
                  </a:cubicBezTo>
                  <a:lnTo>
                    <a:pt x="0" y="77808"/>
                  </a:lnTo>
                  <a:cubicBezTo>
                    <a:pt x="0" y="57172"/>
                    <a:pt x="8198" y="37381"/>
                    <a:pt x="22790" y="22790"/>
                  </a:cubicBezTo>
                  <a:cubicBezTo>
                    <a:pt x="37381" y="8198"/>
                    <a:pt x="57172" y="0"/>
                    <a:pt x="77808" y="0"/>
                  </a:cubicBezTo>
                  <a:close/>
                </a:path>
              </a:pathLst>
            </a:custGeom>
            <a:solidFill>
              <a:srgbClr val="FBF9F5"/>
            </a:solidFill>
            <a:ln cap="rnd">
              <a:noFill/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0"/>
              <a:ext cx="481659" cy="1556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11"/>
                </a:lnSpc>
              </a:pPr>
            </a:p>
          </p:txBody>
        </p:sp>
      </p:grpSp>
      <p:sp>
        <p:nvSpPr>
          <p:cNvPr name="AutoShape 8" id="8"/>
          <p:cNvSpPr/>
          <p:nvPr/>
        </p:nvSpPr>
        <p:spPr>
          <a:xfrm>
            <a:off x="15835257" y="8964895"/>
            <a:ext cx="1019286" cy="0"/>
          </a:xfrm>
          <a:prstGeom prst="line">
            <a:avLst/>
          </a:prstGeom>
          <a:ln cap="flat" w="38100">
            <a:solidFill>
              <a:srgbClr val="2F3336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16549981" y="904437"/>
            <a:ext cx="709319" cy="696422"/>
          </a:xfrm>
          <a:custGeom>
            <a:avLst/>
            <a:gdLst/>
            <a:ahLst/>
            <a:cxnLst/>
            <a:rect r="r" b="b" t="t" l="l"/>
            <a:pathLst>
              <a:path h="696422" w="709319">
                <a:moveTo>
                  <a:pt x="0" y="0"/>
                </a:moveTo>
                <a:lnTo>
                  <a:pt x="709319" y="0"/>
                </a:lnTo>
                <a:lnTo>
                  <a:pt x="709319" y="696422"/>
                </a:lnTo>
                <a:lnTo>
                  <a:pt x="0" y="6964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0" id="10"/>
          <p:cNvSpPr/>
          <p:nvPr/>
        </p:nvSpPr>
        <p:spPr>
          <a:xfrm>
            <a:off x="0" y="5706477"/>
            <a:ext cx="18524790" cy="0"/>
          </a:xfrm>
          <a:prstGeom prst="line">
            <a:avLst/>
          </a:prstGeom>
          <a:ln cap="flat" w="38100">
            <a:solidFill>
              <a:srgbClr val="2F3336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1" id="11"/>
          <p:cNvGrpSpPr/>
          <p:nvPr/>
        </p:nvGrpSpPr>
        <p:grpSpPr>
          <a:xfrm rot="0">
            <a:off x="11945977" y="5336656"/>
            <a:ext cx="1367031" cy="739641"/>
            <a:chOff x="0" y="0"/>
            <a:chExt cx="812800" cy="439771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439771"/>
            </a:xfrm>
            <a:custGeom>
              <a:avLst/>
              <a:gdLst/>
              <a:ahLst/>
              <a:cxnLst/>
              <a:rect r="r" b="b" t="t" l="l"/>
              <a:pathLst>
                <a:path h="439771" w="812800">
                  <a:moveTo>
                    <a:pt x="406400" y="0"/>
                  </a:moveTo>
                  <a:lnTo>
                    <a:pt x="535715" y="149919"/>
                  </a:lnTo>
                  <a:lnTo>
                    <a:pt x="812800" y="219886"/>
                  </a:lnTo>
                  <a:lnTo>
                    <a:pt x="535715" y="289852"/>
                  </a:lnTo>
                  <a:lnTo>
                    <a:pt x="406400" y="439771"/>
                  </a:lnTo>
                  <a:lnTo>
                    <a:pt x="277085" y="289852"/>
                  </a:lnTo>
                  <a:lnTo>
                    <a:pt x="0" y="219886"/>
                  </a:lnTo>
                  <a:lnTo>
                    <a:pt x="277085" y="149919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2F3336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190500" y="-77904"/>
              <a:ext cx="431800" cy="4146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018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3289126" y="5433206"/>
            <a:ext cx="1010137" cy="546542"/>
            <a:chOff x="0" y="0"/>
            <a:chExt cx="812800" cy="439771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439771"/>
            </a:xfrm>
            <a:custGeom>
              <a:avLst/>
              <a:gdLst/>
              <a:ahLst/>
              <a:cxnLst/>
              <a:rect r="r" b="b" t="t" l="l"/>
              <a:pathLst>
                <a:path h="439771" w="812800">
                  <a:moveTo>
                    <a:pt x="406400" y="0"/>
                  </a:moveTo>
                  <a:lnTo>
                    <a:pt x="535715" y="149919"/>
                  </a:lnTo>
                  <a:lnTo>
                    <a:pt x="812800" y="219886"/>
                  </a:lnTo>
                  <a:lnTo>
                    <a:pt x="535715" y="289852"/>
                  </a:lnTo>
                  <a:lnTo>
                    <a:pt x="406400" y="439771"/>
                  </a:lnTo>
                  <a:lnTo>
                    <a:pt x="277085" y="289852"/>
                  </a:lnTo>
                  <a:lnTo>
                    <a:pt x="0" y="219886"/>
                  </a:lnTo>
                  <a:lnTo>
                    <a:pt x="277085" y="149919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2F3336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190500" y="-77904"/>
              <a:ext cx="431800" cy="4146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018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0959722" y="5433206"/>
            <a:ext cx="1010137" cy="546542"/>
            <a:chOff x="0" y="0"/>
            <a:chExt cx="812800" cy="439771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439771"/>
            </a:xfrm>
            <a:custGeom>
              <a:avLst/>
              <a:gdLst/>
              <a:ahLst/>
              <a:cxnLst/>
              <a:rect r="r" b="b" t="t" l="l"/>
              <a:pathLst>
                <a:path h="439771" w="812800">
                  <a:moveTo>
                    <a:pt x="406400" y="0"/>
                  </a:moveTo>
                  <a:lnTo>
                    <a:pt x="535715" y="149919"/>
                  </a:lnTo>
                  <a:lnTo>
                    <a:pt x="812800" y="219886"/>
                  </a:lnTo>
                  <a:lnTo>
                    <a:pt x="535715" y="289852"/>
                  </a:lnTo>
                  <a:lnTo>
                    <a:pt x="406400" y="439771"/>
                  </a:lnTo>
                  <a:lnTo>
                    <a:pt x="277085" y="289852"/>
                  </a:lnTo>
                  <a:lnTo>
                    <a:pt x="0" y="219886"/>
                  </a:lnTo>
                  <a:lnTo>
                    <a:pt x="277085" y="149919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2F3336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190500" y="-77904"/>
              <a:ext cx="431800" cy="4146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018"/>
                </a:lnSpc>
              </a:pP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1028700" y="1596077"/>
            <a:ext cx="15206552" cy="2389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1499"/>
              </a:lnSpc>
            </a:pPr>
            <a:r>
              <a:rPr lang="en-US" sz="12499">
                <a:solidFill>
                  <a:srgbClr val="2F3336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Meesho </a:t>
            </a:r>
          </a:p>
          <a:p>
            <a:pPr algn="just">
              <a:lnSpc>
                <a:spcPts val="7176"/>
              </a:lnSpc>
            </a:pPr>
            <a:r>
              <a:rPr lang="en-US" sz="7800">
                <a:solidFill>
                  <a:srgbClr val="2F3336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revenue &amp; Operational analysis 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28700" y="8860525"/>
            <a:ext cx="5950034" cy="3953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39"/>
              </a:lnSpc>
              <a:spcBef>
                <a:spcPct val="0"/>
              </a:spcBef>
            </a:pPr>
            <a:r>
              <a:rPr lang="en-US" sz="2689" spc="161">
                <a:solidFill>
                  <a:srgbClr val="2F3336"/>
                </a:solidFill>
                <a:latin typeface="Lexend Deca"/>
                <a:ea typeface="Lexend Deca"/>
                <a:cs typeface="Lexend Deca"/>
                <a:sym typeface="Lexend Deca"/>
              </a:rPr>
              <a:t>SHAKTHI SIVARANJANI .R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28700" y="4309691"/>
            <a:ext cx="10941159" cy="3642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11"/>
              </a:lnSpc>
            </a:pPr>
            <a:r>
              <a:rPr lang="en-US" sz="2400" spc="144">
                <a:solidFill>
                  <a:srgbClr val="2F3336"/>
                </a:solidFill>
                <a:latin typeface="Lexend Deca"/>
                <a:ea typeface="Lexend Deca"/>
                <a:cs typeface="Lexend Deca"/>
                <a:sym typeface="Lexend Deca"/>
              </a:rPr>
              <a:t>FOR THE YEAR 2023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28700" y="8535109"/>
            <a:ext cx="4653690" cy="278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23"/>
              </a:lnSpc>
            </a:pPr>
            <a:r>
              <a:rPr lang="en-US" sz="2199">
                <a:solidFill>
                  <a:srgbClr val="2F3336"/>
                </a:solidFill>
                <a:latin typeface="Lexend Deca"/>
                <a:ea typeface="Lexend Deca"/>
                <a:cs typeface="Lexend Deca"/>
                <a:sym typeface="Lexend Deca"/>
              </a:rPr>
              <a:t>Presented by: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9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-187198"/>
            <a:ext cx="18921596" cy="1135017"/>
            <a:chOff x="0" y="0"/>
            <a:chExt cx="4983466" cy="29893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83466" cy="298935"/>
            </a:xfrm>
            <a:custGeom>
              <a:avLst/>
              <a:gdLst/>
              <a:ahLst/>
              <a:cxnLst/>
              <a:rect r="r" b="b" t="t" l="l"/>
              <a:pathLst>
                <a:path h="298935" w="4983466">
                  <a:moveTo>
                    <a:pt x="0" y="0"/>
                  </a:moveTo>
                  <a:lnTo>
                    <a:pt x="4983466" y="0"/>
                  </a:lnTo>
                  <a:lnTo>
                    <a:pt x="4983466" y="298935"/>
                  </a:lnTo>
                  <a:lnTo>
                    <a:pt x="0" y="298935"/>
                  </a:lnTo>
                  <a:close/>
                </a:path>
              </a:pathLst>
            </a:custGeom>
            <a:gradFill rotWithShape="true">
              <a:gsLst>
                <a:gs pos="0">
                  <a:srgbClr val="DCD2C8">
                    <a:alpha val="100000"/>
                  </a:srgbClr>
                </a:gs>
                <a:gs pos="100000">
                  <a:srgbClr val="B2A494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38100"/>
              <a:ext cx="4983466" cy="2608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1420"/>
                </a:lnSpc>
                <a:spcBef>
                  <a:spcPct val="0"/>
                </a:spcBef>
              </a:pPr>
            </a:p>
            <a:p>
              <a:pPr algn="ctr" marL="0" indent="0" lvl="0">
                <a:lnSpc>
                  <a:spcPts val="1420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true" flipV="false" rot="0">
            <a:off x="15845525" y="5382158"/>
            <a:ext cx="2562219" cy="3202774"/>
          </a:xfrm>
          <a:custGeom>
            <a:avLst/>
            <a:gdLst/>
            <a:ahLst/>
            <a:cxnLst/>
            <a:rect r="r" b="b" t="t" l="l"/>
            <a:pathLst>
              <a:path h="3202774" w="2562219">
                <a:moveTo>
                  <a:pt x="2562219" y="0"/>
                </a:moveTo>
                <a:lnTo>
                  <a:pt x="0" y="0"/>
                </a:lnTo>
                <a:lnTo>
                  <a:pt x="0" y="3202774"/>
                </a:lnTo>
                <a:lnTo>
                  <a:pt x="2562219" y="3202774"/>
                </a:lnTo>
                <a:lnTo>
                  <a:pt x="2562219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6" id="6"/>
          <p:cNvGrpSpPr/>
          <p:nvPr/>
        </p:nvGrpSpPr>
        <p:grpSpPr>
          <a:xfrm rot="0">
            <a:off x="16040581" y="9424567"/>
            <a:ext cx="1828800" cy="530480"/>
            <a:chOff x="0" y="0"/>
            <a:chExt cx="481659" cy="13971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81659" cy="139715"/>
            </a:xfrm>
            <a:custGeom>
              <a:avLst/>
              <a:gdLst/>
              <a:ahLst/>
              <a:cxnLst/>
              <a:rect r="r" b="b" t="t" l="l"/>
              <a:pathLst>
                <a:path h="139715" w="481659">
                  <a:moveTo>
                    <a:pt x="69857" y="0"/>
                  </a:moveTo>
                  <a:lnTo>
                    <a:pt x="411802" y="0"/>
                  </a:lnTo>
                  <a:cubicBezTo>
                    <a:pt x="450383" y="0"/>
                    <a:pt x="481659" y="31276"/>
                    <a:pt x="481659" y="69857"/>
                  </a:cubicBezTo>
                  <a:lnTo>
                    <a:pt x="481659" y="69857"/>
                  </a:lnTo>
                  <a:cubicBezTo>
                    <a:pt x="481659" y="88385"/>
                    <a:pt x="474299" y="106153"/>
                    <a:pt x="461198" y="119254"/>
                  </a:cubicBezTo>
                  <a:cubicBezTo>
                    <a:pt x="448098" y="132355"/>
                    <a:pt x="430329" y="139715"/>
                    <a:pt x="411802" y="139715"/>
                  </a:cubicBezTo>
                  <a:lnTo>
                    <a:pt x="69857" y="139715"/>
                  </a:lnTo>
                  <a:cubicBezTo>
                    <a:pt x="31276" y="139715"/>
                    <a:pt x="0" y="108439"/>
                    <a:pt x="0" y="69857"/>
                  </a:cubicBezTo>
                  <a:lnTo>
                    <a:pt x="0" y="69857"/>
                  </a:lnTo>
                  <a:cubicBezTo>
                    <a:pt x="0" y="31276"/>
                    <a:pt x="31276" y="0"/>
                    <a:pt x="69857" y="0"/>
                  </a:cubicBezTo>
                  <a:close/>
                </a:path>
              </a:pathLst>
            </a:custGeom>
            <a:solidFill>
              <a:srgbClr val="E6DBCF"/>
            </a:solidFill>
            <a:ln cap="rnd">
              <a:noFill/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0"/>
              <a:ext cx="481659" cy="1397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11"/>
                </a:lnSpc>
              </a:pPr>
            </a:p>
          </p:txBody>
        </p:sp>
      </p:grpSp>
      <p:sp>
        <p:nvSpPr>
          <p:cNvPr name="AutoShape 9" id="9"/>
          <p:cNvSpPr/>
          <p:nvPr/>
        </p:nvSpPr>
        <p:spPr>
          <a:xfrm>
            <a:off x="16445338" y="9689807"/>
            <a:ext cx="1019286" cy="0"/>
          </a:xfrm>
          <a:prstGeom prst="line">
            <a:avLst/>
          </a:prstGeom>
          <a:ln cap="flat" w="38100">
            <a:solidFill>
              <a:srgbClr val="2F3336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10" id="10"/>
          <p:cNvSpPr txBox="true"/>
          <p:nvPr/>
        </p:nvSpPr>
        <p:spPr>
          <a:xfrm rot="0">
            <a:off x="1955424" y="274445"/>
            <a:ext cx="16452321" cy="7560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513"/>
              </a:lnSpc>
              <a:spcBef>
                <a:spcPct val="0"/>
              </a:spcBef>
            </a:pPr>
            <a:r>
              <a:rPr lang="en-US" sz="5992">
                <a:solidFill>
                  <a:srgbClr val="2F3336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Orders, Profit &amp; Sales in Mode of payment </a:t>
            </a:r>
          </a:p>
        </p:txBody>
      </p:sp>
      <p:sp>
        <p:nvSpPr>
          <p:cNvPr name="AutoShape 11" id="11"/>
          <p:cNvSpPr/>
          <p:nvPr/>
        </p:nvSpPr>
        <p:spPr>
          <a:xfrm>
            <a:off x="0" y="947819"/>
            <a:ext cx="18524790" cy="0"/>
          </a:xfrm>
          <a:prstGeom prst="line">
            <a:avLst/>
          </a:prstGeom>
          <a:ln cap="flat" w="38100">
            <a:solidFill>
              <a:srgbClr val="2F333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3478606" y="1106677"/>
            <a:ext cx="10372125" cy="4036823"/>
          </a:xfrm>
          <a:custGeom>
            <a:avLst/>
            <a:gdLst/>
            <a:ahLst/>
            <a:cxnLst/>
            <a:rect r="r" b="b" t="t" l="l"/>
            <a:pathLst>
              <a:path h="4036823" w="10372125">
                <a:moveTo>
                  <a:pt x="0" y="0"/>
                </a:moveTo>
                <a:lnTo>
                  <a:pt x="10372125" y="0"/>
                </a:lnTo>
                <a:lnTo>
                  <a:pt x="10372125" y="4036823"/>
                </a:lnTo>
                <a:lnTo>
                  <a:pt x="0" y="403682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975697" y="5753633"/>
            <a:ext cx="14744375" cy="762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39746" indent="-269873" lvl="1">
              <a:lnSpc>
                <a:spcPts val="3074"/>
              </a:lnSpc>
              <a:buFont typeface="Arial"/>
              <a:buChar char="•"/>
            </a:pPr>
            <a:r>
              <a:rPr lang="en-US" sz="2499">
                <a:solidFill>
                  <a:srgbClr val="2F3336"/>
                </a:solidFill>
                <a:latin typeface="Lexend Deca"/>
                <a:ea typeface="Lexend Deca"/>
                <a:cs typeface="Lexend Deca"/>
                <a:sym typeface="Lexend Deca"/>
              </a:rPr>
              <a:t>COD remains the most used payment mode, generating the highest orders(8,162), sales (4.98Cr) and profit (82L) showing that many customers still prefer paying after delivery.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62072" y="7063224"/>
            <a:ext cx="15377942" cy="7997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61336" indent="-280668" lvl="1">
              <a:lnSpc>
                <a:spcPts val="3197"/>
              </a:lnSpc>
              <a:buFont typeface="Arial"/>
              <a:buChar char="•"/>
            </a:pPr>
            <a:r>
              <a:rPr lang="en-US" sz="2599">
                <a:solidFill>
                  <a:srgbClr val="2F3336"/>
                </a:solidFill>
                <a:latin typeface="Lexend Deca"/>
                <a:ea typeface="Lexend Deca"/>
                <a:cs typeface="Lexend Deca"/>
                <a:sym typeface="Lexend Deca"/>
              </a:rPr>
              <a:t>Digital payments UPI(4.77Cr), cards(9.71Cr) &amp; wallets(4.81Cr) together contribute strongly, almost matching COD, which indicates growing trust in online payment options.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75697" y="8653653"/>
            <a:ext cx="15377942" cy="7997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61336" indent="-280668" lvl="1">
              <a:lnSpc>
                <a:spcPts val="3197"/>
              </a:lnSpc>
              <a:buFont typeface="Arial"/>
              <a:buChar char="•"/>
            </a:pPr>
            <a:r>
              <a:rPr lang="en-US" sz="2599">
                <a:solidFill>
                  <a:srgbClr val="2F3336"/>
                </a:solidFill>
                <a:latin typeface="Lexend Deca"/>
                <a:ea typeface="Lexend Deca"/>
                <a:cs typeface="Lexend Deca"/>
                <a:sym typeface="Lexend Deca"/>
              </a:rPr>
              <a:t>Profit is well distributed across all payment modes, meaning no single payment method is risky .Meesho has a healthy and balanced payment mix.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9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96893" y="2618204"/>
            <a:ext cx="6385807" cy="5050593"/>
          </a:xfrm>
          <a:custGeom>
            <a:avLst/>
            <a:gdLst/>
            <a:ahLst/>
            <a:cxnLst/>
            <a:rect r="r" b="b" t="t" l="l"/>
            <a:pathLst>
              <a:path h="5050593" w="6385807">
                <a:moveTo>
                  <a:pt x="0" y="0"/>
                </a:moveTo>
                <a:lnTo>
                  <a:pt x="6385806" y="0"/>
                </a:lnTo>
                <a:lnTo>
                  <a:pt x="6385806" y="5050592"/>
                </a:lnTo>
                <a:lnTo>
                  <a:pt x="0" y="50505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3" id="3"/>
          <p:cNvGrpSpPr/>
          <p:nvPr/>
        </p:nvGrpSpPr>
        <p:grpSpPr>
          <a:xfrm rot="0">
            <a:off x="-245537" y="-1366309"/>
            <a:ext cx="18779074" cy="2897443"/>
            <a:chOff x="0" y="0"/>
            <a:chExt cx="4945929" cy="76311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945929" cy="763113"/>
            </a:xfrm>
            <a:custGeom>
              <a:avLst/>
              <a:gdLst/>
              <a:ahLst/>
              <a:cxnLst/>
              <a:rect r="r" b="b" t="t" l="l"/>
              <a:pathLst>
                <a:path h="763113" w="4945929">
                  <a:moveTo>
                    <a:pt x="0" y="0"/>
                  </a:moveTo>
                  <a:lnTo>
                    <a:pt x="4945929" y="0"/>
                  </a:lnTo>
                  <a:lnTo>
                    <a:pt x="4945929" y="763113"/>
                  </a:lnTo>
                  <a:lnTo>
                    <a:pt x="0" y="763113"/>
                  </a:lnTo>
                  <a:close/>
                </a:path>
              </a:pathLst>
            </a:custGeom>
            <a:gradFill rotWithShape="true">
              <a:gsLst>
                <a:gs pos="0">
                  <a:srgbClr val="DCD2C8">
                    <a:alpha val="100000"/>
                  </a:srgbClr>
                </a:gs>
                <a:gs pos="100000">
                  <a:srgbClr val="B2A494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38100"/>
              <a:ext cx="4945929" cy="7250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1420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6" id="6"/>
          <p:cNvSpPr/>
          <p:nvPr/>
        </p:nvSpPr>
        <p:spPr>
          <a:xfrm>
            <a:off x="0" y="1550184"/>
            <a:ext cx="18524790" cy="0"/>
          </a:xfrm>
          <a:prstGeom prst="line">
            <a:avLst/>
          </a:prstGeom>
          <a:ln cap="flat" w="38100">
            <a:solidFill>
              <a:srgbClr val="2F333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7" id="7"/>
          <p:cNvSpPr txBox="true"/>
          <p:nvPr/>
        </p:nvSpPr>
        <p:spPr>
          <a:xfrm rot="0">
            <a:off x="3891510" y="388656"/>
            <a:ext cx="10504980" cy="11424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365"/>
              </a:lnSpc>
              <a:spcBef>
                <a:spcPct val="0"/>
              </a:spcBef>
            </a:pPr>
            <a:r>
              <a:rPr lang="en-US" sz="9092">
                <a:solidFill>
                  <a:srgbClr val="2F3336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Recommendations</a:t>
            </a:r>
          </a:p>
        </p:txBody>
      </p:sp>
      <p:graphicFrame>
        <p:nvGraphicFramePr>
          <p:cNvPr name="Table 8" id="8"/>
          <p:cNvGraphicFramePr>
            <a:graphicFrameLocks noGrp="true"/>
          </p:cNvGraphicFramePr>
          <p:nvPr/>
        </p:nvGraphicFramePr>
        <p:xfrm>
          <a:off x="7104633" y="1896689"/>
          <a:ext cx="10763563" cy="7931694"/>
        </p:xfrm>
        <a:graphic>
          <a:graphicData uri="http://schemas.openxmlformats.org/drawingml/2006/table">
            <a:tbl>
              <a:tblPr/>
              <a:tblGrid>
                <a:gridCol w="10763563"/>
              </a:tblGrid>
              <a:tr h="1512214"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5423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4799" spc="287">
                          <a:solidFill>
                            <a:srgbClr val="2F3336"/>
                          </a:solidFill>
                          <a:latin typeface="Lexend Deca"/>
                          <a:ea typeface="Lexend Deca"/>
                          <a:cs typeface="Lexend Deca"/>
                          <a:sym typeface="Lexend Deca"/>
                        </a:rPr>
                        <a:t>Grow more in top cities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2F3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2F3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2F3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2F3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DBCF"/>
                    </a:solidFill>
                  </a:tcPr>
                </a:tc>
              </a:tr>
              <a:tr h="6419480">
                <a:tc>
                  <a:txBody>
                    <a:bodyPr anchor="t" rtlCol="false"/>
                    <a:lstStyle/>
                    <a:p>
                      <a:pPr algn="l" marL="667094" indent="-333547" lvl="1">
                        <a:lnSpc>
                          <a:spcPts val="3491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3089" spc="185">
                          <a:solidFill>
                            <a:srgbClr val="2F3336"/>
                          </a:solidFill>
                          <a:latin typeface="Lexend Deca"/>
                          <a:ea typeface="Lexend Deca"/>
                          <a:cs typeface="Lexend Deca"/>
                          <a:sym typeface="Lexend Deca"/>
                        </a:rPr>
                        <a:t>Focusing more offers and sellers in Delhi(3.41 Cr) and Hyderabad(3.39 Cr) will increase revenue faster .</a:t>
                      </a:r>
                      <a:endParaRPr lang="en-US" sz="1100"/>
                    </a:p>
                    <a:p>
                      <a:pPr algn="l">
                        <a:lnSpc>
                          <a:spcPts val="3491"/>
                        </a:lnSpc>
                      </a:pPr>
                    </a:p>
                    <a:p>
                      <a:pPr algn="l" marL="667094" indent="-333547" lvl="1">
                        <a:lnSpc>
                          <a:spcPts val="3491"/>
                        </a:lnSpc>
                        <a:buFont typeface="Arial"/>
                        <a:buChar char="•"/>
                      </a:pPr>
                      <a:r>
                        <a:rPr lang="en-US" sz="3089" spc="185">
                          <a:solidFill>
                            <a:srgbClr val="2F3336"/>
                          </a:solidFill>
                          <a:latin typeface="Lexend Deca"/>
                          <a:ea typeface="Lexend Deca"/>
                          <a:cs typeface="Lexend Deca"/>
                          <a:sym typeface="Lexend Deca"/>
                        </a:rPr>
                        <a:t>Cities like Bangalore(3.50Cr), Chennai(3.49Cr), and Kolkata(3.51Cr) already give high revenue. </a:t>
                      </a:r>
                    </a:p>
                    <a:p>
                      <a:pPr algn="l">
                        <a:lnSpc>
                          <a:spcPts val="3491"/>
                        </a:lnSpc>
                      </a:pPr>
                    </a:p>
                    <a:p>
                      <a:pPr algn="l" marL="667094" indent="-333547" lvl="1">
                        <a:lnSpc>
                          <a:spcPts val="3491"/>
                        </a:lnSpc>
                        <a:buFont typeface="Arial"/>
                        <a:buChar char="•"/>
                      </a:pPr>
                      <a:r>
                        <a:rPr lang="en-US" sz="3089" spc="185">
                          <a:solidFill>
                            <a:srgbClr val="2F3336"/>
                          </a:solidFill>
                          <a:latin typeface="Lexend Deca"/>
                          <a:ea typeface="Lexend Deca"/>
                          <a:cs typeface="Lexend Deca"/>
                          <a:sym typeface="Lexend Deca"/>
                        </a:rPr>
                        <a:t>Increase order volume in Mumbai(6,012) &amp; Hyderabad(6,022) .</a:t>
                      </a:r>
                      <a:r>
                        <a:rPr lang="en-US" sz="3089" spc="185">
                          <a:solidFill>
                            <a:srgbClr val="2F3336"/>
                          </a:solidFill>
                          <a:latin typeface="Lexend Deca"/>
                          <a:ea typeface="Lexend Deca"/>
                          <a:cs typeface="Lexend Deca"/>
                          <a:sym typeface="Lexend Deca"/>
                        </a:rPr>
                        <a:t>These cities have good sales but lower average order value. Combo offers and discounts can help customers buy more items.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2F3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2F3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2F3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2F3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pSp>
        <p:nvGrpSpPr>
          <p:cNvPr name="Group 9" id="9"/>
          <p:cNvGrpSpPr/>
          <p:nvPr/>
        </p:nvGrpSpPr>
        <p:grpSpPr>
          <a:xfrm rot="0">
            <a:off x="16040581" y="9424567"/>
            <a:ext cx="1828800" cy="530480"/>
            <a:chOff x="0" y="0"/>
            <a:chExt cx="481659" cy="13971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81659" cy="139715"/>
            </a:xfrm>
            <a:custGeom>
              <a:avLst/>
              <a:gdLst/>
              <a:ahLst/>
              <a:cxnLst/>
              <a:rect r="r" b="b" t="t" l="l"/>
              <a:pathLst>
                <a:path h="139715" w="481659">
                  <a:moveTo>
                    <a:pt x="69857" y="0"/>
                  </a:moveTo>
                  <a:lnTo>
                    <a:pt x="411802" y="0"/>
                  </a:lnTo>
                  <a:cubicBezTo>
                    <a:pt x="450383" y="0"/>
                    <a:pt x="481659" y="31276"/>
                    <a:pt x="481659" y="69857"/>
                  </a:cubicBezTo>
                  <a:lnTo>
                    <a:pt x="481659" y="69857"/>
                  </a:lnTo>
                  <a:cubicBezTo>
                    <a:pt x="481659" y="88385"/>
                    <a:pt x="474299" y="106153"/>
                    <a:pt x="461198" y="119254"/>
                  </a:cubicBezTo>
                  <a:cubicBezTo>
                    <a:pt x="448098" y="132355"/>
                    <a:pt x="430329" y="139715"/>
                    <a:pt x="411802" y="139715"/>
                  </a:cubicBezTo>
                  <a:lnTo>
                    <a:pt x="69857" y="139715"/>
                  </a:lnTo>
                  <a:cubicBezTo>
                    <a:pt x="31276" y="139715"/>
                    <a:pt x="0" y="108439"/>
                    <a:pt x="0" y="69857"/>
                  </a:cubicBezTo>
                  <a:lnTo>
                    <a:pt x="0" y="69857"/>
                  </a:lnTo>
                  <a:cubicBezTo>
                    <a:pt x="0" y="31276"/>
                    <a:pt x="31276" y="0"/>
                    <a:pt x="69857" y="0"/>
                  </a:cubicBezTo>
                  <a:close/>
                </a:path>
              </a:pathLst>
            </a:custGeom>
            <a:solidFill>
              <a:srgbClr val="E6DBCF"/>
            </a:solidFill>
            <a:ln cap="rnd">
              <a:noFill/>
              <a:prstDash val="solid"/>
              <a:round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0"/>
              <a:ext cx="481659" cy="1397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11"/>
                </a:lnSpc>
              </a:pPr>
            </a:p>
          </p:txBody>
        </p:sp>
      </p:grpSp>
      <p:sp>
        <p:nvSpPr>
          <p:cNvPr name="AutoShape 12" id="12"/>
          <p:cNvSpPr/>
          <p:nvPr/>
        </p:nvSpPr>
        <p:spPr>
          <a:xfrm>
            <a:off x="16445338" y="9689807"/>
            <a:ext cx="1019286" cy="0"/>
          </a:xfrm>
          <a:prstGeom prst="line">
            <a:avLst/>
          </a:prstGeom>
          <a:ln cap="flat" w="38100">
            <a:solidFill>
              <a:srgbClr val="2F3336"/>
            </a:solidFill>
            <a:prstDash val="solid"/>
            <a:headEnd type="none" len="sm" w="sm"/>
            <a:tailEnd type="arrow" len="sm" w="med"/>
          </a:ln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9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96893" y="2618204"/>
            <a:ext cx="6385807" cy="5050593"/>
          </a:xfrm>
          <a:custGeom>
            <a:avLst/>
            <a:gdLst/>
            <a:ahLst/>
            <a:cxnLst/>
            <a:rect r="r" b="b" t="t" l="l"/>
            <a:pathLst>
              <a:path h="5050593" w="6385807">
                <a:moveTo>
                  <a:pt x="0" y="0"/>
                </a:moveTo>
                <a:lnTo>
                  <a:pt x="6385806" y="0"/>
                </a:lnTo>
                <a:lnTo>
                  <a:pt x="6385806" y="5050592"/>
                </a:lnTo>
                <a:lnTo>
                  <a:pt x="0" y="50505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3" id="3"/>
          <p:cNvGrpSpPr/>
          <p:nvPr/>
        </p:nvGrpSpPr>
        <p:grpSpPr>
          <a:xfrm rot="0">
            <a:off x="-245537" y="-1366309"/>
            <a:ext cx="18779074" cy="2897443"/>
            <a:chOff x="0" y="0"/>
            <a:chExt cx="4945929" cy="76311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945929" cy="763113"/>
            </a:xfrm>
            <a:custGeom>
              <a:avLst/>
              <a:gdLst/>
              <a:ahLst/>
              <a:cxnLst/>
              <a:rect r="r" b="b" t="t" l="l"/>
              <a:pathLst>
                <a:path h="763113" w="4945929">
                  <a:moveTo>
                    <a:pt x="0" y="0"/>
                  </a:moveTo>
                  <a:lnTo>
                    <a:pt x="4945929" y="0"/>
                  </a:lnTo>
                  <a:lnTo>
                    <a:pt x="4945929" y="763113"/>
                  </a:lnTo>
                  <a:lnTo>
                    <a:pt x="0" y="763113"/>
                  </a:lnTo>
                  <a:close/>
                </a:path>
              </a:pathLst>
            </a:custGeom>
            <a:gradFill rotWithShape="true">
              <a:gsLst>
                <a:gs pos="0">
                  <a:srgbClr val="DCD2C8">
                    <a:alpha val="100000"/>
                  </a:srgbClr>
                </a:gs>
                <a:gs pos="100000">
                  <a:srgbClr val="B2A494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38100"/>
              <a:ext cx="4945929" cy="7250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1420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6" id="6"/>
          <p:cNvSpPr/>
          <p:nvPr/>
        </p:nvSpPr>
        <p:spPr>
          <a:xfrm>
            <a:off x="0" y="1550184"/>
            <a:ext cx="18524790" cy="0"/>
          </a:xfrm>
          <a:prstGeom prst="line">
            <a:avLst/>
          </a:prstGeom>
          <a:ln cap="flat" w="38100">
            <a:solidFill>
              <a:srgbClr val="2F333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7" id="7"/>
          <p:cNvSpPr txBox="true"/>
          <p:nvPr/>
        </p:nvSpPr>
        <p:spPr>
          <a:xfrm rot="0">
            <a:off x="3891510" y="388656"/>
            <a:ext cx="10504980" cy="11424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365"/>
              </a:lnSpc>
              <a:spcBef>
                <a:spcPct val="0"/>
              </a:spcBef>
            </a:pPr>
            <a:r>
              <a:rPr lang="en-US" sz="9092">
                <a:solidFill>
                  <a:srgbClr val="2F3336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Recommendations</a:t>
            </a:r>
          </a:p>
        </p:txBody>
      </p:sp>
      <p:graphicFrame>
        <p:nvGraphicFramePr>
          <p:cNvPr name="Table 8" id="8"/>
          <p:cNvGraphicFramePr>
            <a:graphicFrameLocks noGrp="true"/>
          </p:cNvGraphicFramePr>
          <p:nvPr/>
        </p:nvGraphicFramePr>
        <p:xfrm>
          <a:off x="7167359" y="2618204"/>
          <a:ext cx="10219934" cy="5657850"/>
        </p:xfrm>
        <a:graphic>
          <a:graphicData uri="http://schemas.openxmlformats.org/drawingml/2006/table">
            <a:tbl>
              <a:tblPr/>
              <a:tblGrid>
                <a:gridCol w="10219934"/>
              </a:tblGrid>
              <a:tr h="2205603"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5423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4799" spc="287">
                          <a:solidFill>
                            <a:srgbClr val="2F3336"/>
                          </a:solidFill>
                          <a:latin typeface="Lexend Deca"/>
                          <a:ea typeface="Lexend Deca"/>
                          <a:cs typeface="Lexend Deca"/>
                          <a:sym typeface="Lexend Deca"/>
                        </a:rPr>
                        <a:t>Keep all regions equally important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2F3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2F3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2F3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2F3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DBCF"/>
                    </a:solidFill>
                  </a:tcPr>
                </a:tc>
              </a:tr>
              <a:tr h="3452247">
                <a:tc>
                  <a:txBody>
                    <a:bodyPr anchor="t" rtlCol="false"/>
                    <a:lstStyle/>
                    <a:p>
                      <a:pPr algn="just" marL="688683" indent="-344342" lvl="1">
                        <a:lnSpc>
                          <a:spcPts val="3604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3189" spc="191">
                          <a:solidFill>
                            <a:srgbClr val="2F3336"/>
                          </a:solidFill>
                          <a:latin typeface="Lexend Deca"/>
                          <a:ea typeface="Lexend Deca"/>
                          <a:cs typeface="Lexend Deca"/>
                          <a:sym typeface="Lexend Deca"/>
                        </a:rPr>
                        <a:t>East , West , North &amp; South  give almost equal revenue. </a:t>
                      </a:r>
                      <a:endParaRPr lang="en-US" sz="1100"/>
                    </a:p>
                    <a:p>
                      <a:pPr algn="just">
                        <a:lnSpc>
                          <a:spcPts val="3604"/>
                        </a:lnSpc>
                      </a:pPr>
                    </a:p>
                    <a:p>
                      <a:pPr algn="just" marL="688683" indent="-344342" lvl="1">
                        <a:lnSpc>
                          <a:spcPts val="3604"/>
                        </a:lnSpc>
                        <a:buFont typeface="Arial"/>
                        <a:buChar char="•"/>
                      </a:pPr>
                      <a:r>
                        <a:rPr lang="en-US" sz="3189" spc="191">
                          <a:solidFill>
                            <a:srgbClr val="2F3336"/>
                          </a:solidFill>
                          <a:latin typeface="Lexend Deca"/>
                          <a:ea typeface="Lexend Deca"/>
                          <a:cs typeface="Lexend Deca"/>
                          <a:sym typeface="Lexend Deca"/>
                        </a:rPr>
                        <a:t>This shows Meesho is well balanced, so marketing should continue in every region.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2F3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2F3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2F3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2F3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9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96893" y="2618204"/>
            <a:ext cx="6385807" cy="5050593"/>
          </a:xfrm>
          <a:custGeom>
            <a:avLst/>
            <a:gdLst/>
            <a:ahLst/>
            <a:cxnLst/>
            <a:rect r="r" b="b" t="t" l="l"/>
            <a:pathLst>
              <a:path h="5050593" w="6385807">
                <a:moveTo>
                  <a:pt x="0" y="0"/>
                </a:moveTo>
                <a:lnTo>
                  <a:pt x="6385806" y="0"/>
                </a:lnTo>
                <a:lnTo>
                  <a:pt x="6385806" y="5050592"/>
                </a:lnTo>
                <a:lnTo>
                  <a:pt x="0" y="50505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3" id="3"/>
          <p:cNvGrpSpPr/>
          <p:nvPr/>
        </p:nvGrpSpPr>
        <p:grpSpPr>
          <a:xfrm rot="0">
            <a:off x="-245537" y="-1366309"/>
            <a:ext cx="18779074" cy="2897443"/>
            <a:chOff x="0" y="0"/>
            <a:chExt cx="4945929" cy="76311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945929" cy="763113"/>
            </a:xfrm>
            <a:custGeom>
              <a:avLst/>
              <a:gdLst/>
              <a:ahLst/>
              <a:cxnLst/>
              <a:rect r="r" b="b" t="t" l="l"/>
              <a:pathLst>
                <a:path h="763113" w="4945929">
                  <a:moveTo>
                    <a:pt x="0" y="0"/>
                  </a:moveTo>
                  <a:lnTo>
                    <a:pt x="4945929" y="0"/>
                  </a:lnTo>
                  <a:lnTo>
                    <a:pt x="4945929" y="763113"/>
                  </a:lnTo>
                  <a:lnTo>
                    <a:pt x="0" y="763113"/>
                  </a:lnTo>
                  <a:close/>
                </a:path>
              </a:pathLst>
            </a:custGeom>
            <a:gradFill rotWithShape="true">
              <a:gsLst>
                <a:gs pos="0">
                  <a:srgbClr val="DCD2C8">
                    <a:alpha val="100000"/>
                  </a:srgbClr>
                </a:gs>
                <a:gs pos="100000">
                  <a:srgbClr val="B2A494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38100"/>
              <a:ext cx="4945929" cy="7250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1420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6" id="6"/>
          <p:cNvSpPr/>
          <p:nvPr/>
        </p:nvSpPr>
        <p:spPr>
          <a:xfrm>
            <a:off x="0" y="1550184"/>
            <a:ext cx="18524790" cy="0"/>
          </a:xfrm>
          <a:prstGeom prst="line">
            <a:avLst/>
          </a:prstGeom>
          <a:ln cap="flat" w="38100">
            <a:solidFill>
              <a:srgbClr val="2F333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7" id="7"/>
          <p:cNvSpPr txBox="true"/>
          <p:nvPr/>
        </p:nvSpPr>
        <p:spPr>
          <a:xfrm rot="0">
            <a:off x="3891510" y="388656"/>
            <a:ext cx="10504980" cy="11424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365"/>
              </a:lnSpc>
              <a:spcBef>
                <a:spcPct val="0"/>
              </a:spcBef>
            </a:pPr>
            <a:r>
              <a:rPr lang="en-US" sz="9092">
                <a:solidFill>
                  <a:srgbClr val="2F3336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Recommendations</a:t>
            </a:r>
          </a:p>
        </p:txBody>
      </p:sp>
      <p:graphicFrame>
        <p:nvGraphicFramePr>
          <p:cNvPr name="Table 8" id="8"/>
          <p:cNvGraphicFramePr>
            <a:graphicFrameLocks noGrp="true"/>
          </p:cNvGraphicFramePr>
          <p:nvPr/>
        </p:nvGraphicFramePr>
        <p:xfrm>
          <a:off x="7167359" y="2618204"/>
          <a:ext cx="10219934" cy="5448462"/>
        </p:xfrm>
        <a:graphic>
          <a:graphicData uri="http://schemas.openxmlformats.org/drawingml/2006/table">
            <a:tbl>
              <a:tblPr/>
              <a:tblGrid>
                <a:gridCol w="10219934"/>
              </a:tblGrid>
              <a:tr h="1515548"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5423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4799" spc="287">
                          <a:solidFill>
                            <a:srgbClr val="2F3336"/>
                          </a:solidFill>
                          <a:latin typeface="Lexend Deca"/>
                          <a:ea typeface="Lexend Deca"/>
                          <a:cs typeface="Lexend Deca"/>
                          <a:sym typeface="Lexend Deca"/>
                        </a:rPr>
                        <a:t>Plan better for Feb &amp; June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2F3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2F3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2F3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2F3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DBCF"/>
                    </a:solidFill>
                  </a:tcPr>
                </a:tc>
              </a:tr>
              <a:tr h="3932914">
                <a:tc>
                  <a:txBody>
                    <a:bodyPr anchor="t" rtlCol="false"/>
                    <a:lstStyle/>
                    <a:p>
                      <a:pPr algn="just" marL="688683" indent="-344342" lvl="1">
                        <a:lnSpc>
                          <a:spcPts val="3604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3189" spc="191">
                          <a:solidFill>
                            <a:srgbClr val="2F3336"/>
                          </a:solidFill>
                          <a:latin typeface="Lexend Deca"/>
                          <a:ea typeface="Lexend Deca"/>
                          <a:cs typeface="Lexend Deca"/>
                          <a:sym typeface="Lexend Deca"/>
                        </a:rPr>
                        <a:t>February(3,009) &amp; June(3,241) showing Noticeable downs . Improving stocks , delivery &amp; marketing should be stronger in these months .</a:t>
                      </a:r>
                      <a:endParaRPr lang="en-US" sz="1100"/>
                    </a:p>
                    <a:p>
                      <a:pPr algn="just">
                        <a:lnSpc>
                          <a:spcPts val="3604"/>
                        </a:lnSpc>
                      </a:pPr>
                    </a:p>
                    <a:p>
                      <a:pPr algn="just" marL="688683" indent="-344342" lvl="1">
                        <a:lnSpc>
                          <a:spcPts val="3604"/>
                        </a:lnSpc>
                        <a:buFont typeface="Arial"/>
                        <a:buChar char="•"/>
                      </a:pPr>
                      <a:r>
                        <a:rPr lang="en-US" sz="3189" spc="191">
                          <a:solidFill>
                            <a:srgbClr val="2F3336"/>
                          </a:solidFill>
                          <a:latin typeface="Lexend Deca"/>
                          <a:ea typeface="Lexend Deca"/>
                          <a:cs typeface="Lexend Deca"/>
                          <a:sym typeface="Lexend Deca"/>
                        </a:rPr>
                        <a:t>Orders are high in March(3,569) and October(3,454) .  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2F3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2F3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2F3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2F3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9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96893" y="2618204"/>
            <a:ext cx="6385807" cy="5050593"/>
          </a:xfrm>
          <a:custGeom>
            <a:avLst/>
            <a:gdLst/>
            <a:ahLst/>
            <a:cxnLst/>
            <a:rect r="r" b="b" t="t" l="l"/>
            <a:pathLst>
              <a:path h="5050593" w="6385807">
                <a:moveTo>
                  <a:pt x="0" y="0"/>
                </a:moveTo>
                <a:lnTo>
                  <a:pt x="6385806" y="0"/>
                </a:lnTo>
                <a:lnTo>
                  <a:pt x="6385806" y="5050592"/>
                </a:lnTo>
                <a:lnTo>
                  <a:pt x="0" y="50505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3" id="3"/>
          <p:cNvGrpSpPr/>
          <p:nvPr/>
        </p:nvGrpSpPr>
        <p:grpSpPr>
          <a:xfrm rot="0">
            <a:off x="-245537" y="-1366309"/>
            <a:ext cx="18779074" cy="2897443"/>
            <a:chOff x="0" y="0"/>
            <a:chExt cx="4945929" cy="76311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945929" cy="763113"/>
            </a:xfrm>
            <a:custGeom>
              <a:avLst/>
              <a:gdLst/>
              <a:ahLst/>
              <a:cxnLst/>
              <a:rect r="r" b="b" t="t" l="l"/>
              <a:pathLst>
                <a:path h="763113" w="4945929">
                  <a:moveTo>
                    <a:pt x="0" y="0"/>
                  </a:moveTo>
                  <a:lnTo>
                    <a:pt x="4945929" y="0"/>
                  </a:lnTo>
                  <a:lnTo>
                    <a:pt x="4945929" y="763113"/>
                  </a:lnTo>
                  <a:lnTo>
                    <a:pt x="0" y="763113"/>
                  </a:lnTo>
                  <a:close/>
                </a:path>
              </a:pathLst>
            </a:custGeom>
            <a:gradFill rotWithShape="true">
              <a:gsLst>
                <a:gs pos="0">
                  <a:srgbClr val="DCD2C8">
                    <a:alpha val="100000"/>
                  </a:srgbClr>
                </a:gs>
                <a:gs pos="100000">
                  <a:srgbClr val="B2A494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38100"/>
              <a:ext cx="4945929" cy="7250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1420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6" id="6"/>
          <p:cNvSpPr/>
          <p:nvPr/>
        </p:nvSpPr>
        <p:spPr>
          <a:xfrm>
            <a:off x="0" y="1550184"/>
            <a:ext cx="18524790" cy="0"/>
          </a:xfrm>
          <a:prstGeom prst="line">
            <a:avLst/>
          </a:prstGeom>
          <a:ln cap="flat" w="38100">
            <a:solidFill>
              <a:srgbClr val="2F333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7" id="7"/>
          <p:cNvSpPr txBox="true"/>
          <p:nvPr/>
        </p:nvSpPr>
        <p:spPr>
          <a:xfrm rot="0">
            <a:off x="3891510" y="388656"/>
            <a:ext cx="10504980" cy="11424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365"/>
              </a:lnSpc>
              <a:spcBef>
                <a:spcPct val="0"/>
              </a:spcBef>
            </a:pPr>
            <a:r>
              <a:rPr lang="en-US" sz="9092">
                <a:solidFill>
                  <a:srgbClr val="2F3336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Recommendations</a:t>
            </a:r>
          </a:p>
        </p:txBody>
      </p:sp>
      <p:graphicFrame>
        <p:nvGraphicFramePr>
          <p:cNvPr name="Table 8" id="8"/>
          <p:cNvGraphicFramePr>
            <a:graphicFrameLocks noGrp="true"/>
          </p:cNvGraphicFramePr>
          <p:nvPr/>
        </p:nvGraphicFramePr>
        <p:xfrm>
          <a:off x="7167359" y="2618204"/>
          <a:ext cx="10219934" cy="5535191"/>
        </p:xfrm>
        <a:graphic>
          <a:graphicData uri="http://schemas.openxmlformats.org/drawingml/2006/table">
            <a:tbl>
              <a:tblPr/>
              <a:tblGrid>
                <a:gridCol w="10219934"/>
              </a:tblGrid>
              <a:tr h="2205934"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5423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4799" spc="287">
                          <a:solidFill>
                            <a:srgbClr val="2F3336"/>
                          </a:solidFill>
                          <a:latin typeface="Lexend Deca"/>
                          <a:ea typeface="Lexend Deca"/>
                          <a:cs typeface="Lexend Deca"/>
                          <a:sym typeface="Lexend Deca"/>
                        </a:rPr>
                        <a:t>Promote online payments slowly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2F3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2F3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2F3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2F3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DBCF"/>
                    </a:solidFill>
                  </a:tcPr>
                </a:tc>
              </a:tr>
              <a:tr h="3329257">
                <a:tc>
                  <a:txBody>
                    <a:bodyPr anchor="t" rtlCol="false"/>
                    <a:lstStyle/>
                    <a:p>
                      <a:pPr algn="just" marL="688683" indent="-344342" lvl="1">
                        <a:lnSpc>
                          <a:spcPts val="3604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3189" spc="191">
                          <a:solidFill>
                            <a:srgbClr val="2F3336"/>
                          </a:solidFill>
                          <a:latin typeface="Lexend Deca"/>
                          <a:ea typeface="Lexend Deca"/>
                          <a:cs typeface="Lexend Deca"/>
                          <a:sym typeface="Lexend Deca"/>
                        </a:rPr>
                        <a:t>COD is still popular, but UPI and cards give good profit. Small rewards can encourage customers to use online payments.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2F3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2F3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2F3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2F3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9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97135" y="-408573"/>
            <a:ext cx="8244425" cy="10844120"/>
            <a:chOff x="0" y="0"/>
            <a:chExt cx="2171371" cy="28560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71371" cy="2856065"/>
            </a:xfrm>
            <a:custGeom>
              <a:avLst/>
              <a:gdLst/>
              <a:ahLst/>
              <a:cxnLst/>
              <a:rect r="r" b="b" t="t" l="l"/>
              <a:pathLst>
                <a:path h="2856065" w="2171371">
                  <a:moveTo>
                    <a:pt x="0" y="0"/>
                  </a:moveTo>
                  <a:lnTo>
                    <a:pt x="2171371" y="0"/>
                  </a:lnTo>
                  <a:lnTo>
                    <a:pt x="2171371" y="2856065"/>
                  </a:lnTo>
                  <a:lnTo>
                    <a:pt x="0" y="2856065"/>
                  </a:lnTo>
                  <a:close/>
                </a:path>
              </a:pathLst>
            </a:custGeom>
            <a:gradFill rotWithShape="true">
              <a:gsLst>
                <a:gs pos="0">
                  <a:srgbClr val="DCD2C8">
                    <a:alpha val="100000"/>
                  </a:srgbClr>
                </a:gs>
                <a:gs pos="100000">
                  <a:srgbClr val="B2A494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38100"/>
              <a:ext cx="2171371" cy="28179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1420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28700" y="4994043"/>
            <a:ext cx="5720344" cy="4264257"/>
          </a:xfrm>
          <a:custGeom>
            <a:avLst/>
            <a:gdLst/>
            <a:ahLst/>
            <a:cxnLst/>
            <a:rect r="r" b="b" t="t" l="l"/>
            <a:pathLst>
              <a:path h="4264257" w="5720344">
                <a:moveTo>
                  <a:pt x="0" y="0"/>
                </a:moveTo>
                <a:lnTo>
                  <a:pt x="5720344" y="0"/>
                </a:lnTo>
                <a:lnTo>
                  <a:pt x="5720344" y="4264257"/>
                </a:lnTo>
                <a:lnTo>
                  <a:pt x="0" y="42642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6" id="6"/>
          <p:cNvSpPr txBox="true"/>
          <p:nvPr/>
        </p:nvSpPr>
        <p:spPr>
          <a:xfrm rot="0">
            <a:off x="1057039" y="784860"/>
            <a:ext cx="5736077" cy="4358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01"/>
              </a:lnSpc>
            </a:pPr>
            <a:r>
              <a:rPr lang="en-US" sz="7392">
                <a:solidFill>
                  <a:srgbClr val="2F3336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Drill Up</a:t>
            </a:r>
          </a:p>
          <a:p>
            <a:pPr algn="l">
              <a:lnSpc>
                <a:spcPts val="6801"/>
              </a:lnSpc>
            </a:pPr>
            <a:r>
              <a:rPr lang="en-US" sz="7392">
                <a:solidFill>
                  <a:srgbClr val="2F3336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Drill down</a:t>
            </a:r>
          </a:p>
          <a:p>
            <a:pPr algn="l">
              <a:lnSpc>
                <a:spcPts val="6801"/>
              </a:lnSpc>
            </a:pPr>
            <a:r>
              <a:rPr lang="en-US" sz="7392">
                <a:solidFill>
                  <a:srgbClr val="2F3336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Drill through</a:t>
            </a:r>
          </a:p>
          <a:p>
            <a:pPr algn="l">
              <a:lnSpc>
                <a:spcPts val="6801"/>
              </a:lnSpc>
            </a:pPr>
            <a:r>
              <a:rPr lang="en-US" sz="7392">
                <a:solidFill>
                  <a:srgbClr val="2F3336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Slicers </a:t>
            </a:r>
          </a:p>
          <a:p>
            <a:pPr algn="l" marL="0" indent="0" lvl="0">
              <a:lnSpc>
                <a:spcPts val="6801"/>
              </a:lnSpc>
              <a:spcBef>
                <a:spcPct val="0"/>
              </a:spcBef>
            </a:pPr>
          </a:p>
        </p:txBody>
      </p:sp>
      <p:graphicFrame>
        <p:nvGraphicFramePr>
          <p:cNvPr name="Table 7" id="7"/>
          <p:cNvGraphicFramePr>
            <a:graphicFrameLocks noGrp="true"/>
          </p:cNvGraphicFramePr>
          <p:nvPr/>
        </p:nvGraphicFramePr>
        <p:xfrm>
          <a:off x="8523889" y="1664863"/>
          <a:ext cx="9764111" cy="5724984"/>
        </p:xfrm>
        <a:graphic>
          <a:graphicData uri="http://schemas.openxmlformats.org/drawingml/2006/table">
            <a:tbl>
              <a:tblPr/>
              <a:tblGrid>
                <a:gridCol w="9764111"/>
              </a:tblGrid>
              <a:tr h="1403696"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4067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3599" spc="215">
                          <a:solidFill>
                            <a:srgbClr val="2F3336"/>
                          </a:solidFill>
                          <a:latin typeface="Lexend Deca"/>
                          <a:ea typeface="Lexend Deca"/>
                          <a:cs typeface="Lexend Deca"/>
                          <a:sym typeface="Lexend Deca"/>
                        </a:rPr>
                        <a:t>Power-BI Tools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2F3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2F3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2F3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2F3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DBCF"/>
                    </a:solidFill>
                  </a:tcPr>
                </a:tc>
              </a:tr>
              <a:tr h="4321288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943"/>
                        </a:lnSpc>
                        <a:defRPr/>
                      </a:pPr>
                      <a:r>
                        <a:rPr lang="en-US" sz="3489" spc="209">
                          <a:solidFill>
                            <a:srgbClr val="2F3336"/>
                          </a:solidFill>
                          <a:latin typeface="Lexend Deca"/>
                          <a:ea typeface="Lexend Deca"/>
                          <a:cs typeface="Lexend Deca"/>
                          <a:sym typeface="Lexend Deca"/>
                        </a:rPr>
                        <a:t>Drill-downs, drill-through, and slicers help users quickly move from overall performance to city-level or day-level details, making the dashboard more interactive and useful for faster business decisions.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2F3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2F3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2F3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2F3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AutoShape 8" id="8"/>
          <p:cNvSpPr/>
          <p:nvPr/>
        </p:nvSpPr>
        <p:spPr>
          <a:xfrm flipH="true" flipV="true">
            <a:off x="8066340" y="-408573"/>
            <a:ext cx="0" cy="11742990"/>
          </a:xfrm>
          <a:prstGeom prst="line">
            <a:avLst/>
          </a:prstGeom>
          <a:ln cap="flat" w="38100">
            <a:solidFill>
              <a:srgbClr val="2F3336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9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97135" y="-408573"/>
            <a:ext cx="8244425" cy="10844120"/>
            <a:chOff x="0" y="0"/>
            <a:chExt cx="2171371" cy="28560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71371" cy="2856065"/>
            </a:xfrm>
            <a:custGeom>
              <a:avLst/>
              <a:gdLst/>
              <a:ahLst/>
              <a:cxnLst/>
              <a:rect r="r" b="b" t="t" l="l"/>
              <a:pathLst>
                <a:path h="2856065" w="2171371">
                  <a:moveTo>
                    <a:pt x="0" y="0"/>
                  </a:moveTo>
                  <a:lnTo>
                    <a:pt x="2171371" y="0"/>
                  </a:lnTo>
                  <a:lnTo>
                    <a:pt x="2171371" y="2856065"/>
                  </a:lnTo>
                  <a:lnTo>
                    <a:pt x="0" y="2856065"/>
                  </a:lnTo>
                  <a:close/>
                </a:path>
              </a:pathLst>
            </a:custGeom>
            <a:gradFill rotWithShape="true">
              <a:gsLst>
                <a:gs pos="0">
                  <a:srgbClr val="DCD2C8">
                    <a:alpha val="100000"/>
                  </a:srgbClr>
                </a:gs>
                <a:gs pos="100000">
                  <a:srgbClr val="B2A494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38100"/>
              <a:ext cx="2171371" cy="28179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1420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28700" y="4994043"/>
            <a:ext cx="5720344" cy="4264257"/>
          </a:xfrm>
          <a:custGeom>
            <a:avLst/>
            <a:gdLst/>
            <a:ahLst/>
            <a:cxnLst/>
            <a:rect r="r" b="b" t="t" l="l"/>
            <a:pathLst>
              <a:path h="4264257" w="5720344">
                <a:moveTo>
                  <a:pt x="0" y="0"/>
                </a:moveTo>
                <a:lnTo>
                  <a:pt x="5720344" y="0"/>
                </a:lnTo>
                <a:lnTo>
                  <a:pt x="5720344" y="4264257"/>
                </a:lnTo>
                <a:lnTo>
                  <a:pt x="0" y="42642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6" id="6"/>
          <p:cNvSpPr txBox="true"/>
          <p:nvPr/>
        </p:nvSpPr>
        <p:spPr>
          <a:xfrm rot="0">
            <a:off x="1349762" y="1893463"/>
            <a:ext cx="5736077" cy="10770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905"/>
              </a:lnSpc>
              <a:spcBef>
                <a:spcPct val="0"/>
              </a:spcBef>
            </a:pPr>
            <a:r>
              <a:rPr lang="en-US" sz="8592">
                <a:solidFill>
                  <a:srgbClr val="2F3336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Conclusion</a:t>
            </a:r>
          </a:p>
        </p:txBody>
      </p:sp>
      <p:sp>
        <p:nvSpPr>
          <p:cNvPr name="AutoShape 7" id="7"/>
          <p:cNvSpPr/>
          <p:nvPr/>
        </p:nvSpPr>
        <p:spPr>
          <a:xfrm flipH="true" flipV="true">
            <a:off x="8066340" y="-408573"/>
            <a:ext cx="0" cy="11742990"/>
          </a:xfrm>
          <a:prstGeom prst="line">
            <a:avLst/>
          </a:prstGeom>
          <a:ln cap="flat" w="38100">
            <a:solidFill>
              <a:srgbClr val="2F333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8" id="8"/>
          <p:cNvSpPr txBox="true"/>
          <p:nvPr/>
        </p:nvSpPr>
        <p:spPr>
          <a:xfrm rot="0">
            <a:off x="8753765" y="705802"/>
            <a:ext cx="8889915" cy="8865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47694" indent="-323847" lvl="1">
              <a:lnSpc>
                <a:spcPts val="3689"/>
              </a:lnSpc>
              <a:buFont typeface="Arial"/>
              <a:buChar char="•"/>
            </a:pPr>
            <a:r>
              <a:rPr lang="en-US" sz="2999">
                <a:solidFill>
                  <a:srgbClr val="2F3336"/>
                </a:solidFill>
                <a:latin typeface="Lexend Deca"/>
                <a:ea typeface="Lexend Deca"/>
                <a:cs typeface="Lexend Deca"/>
                <a:sym typeface="Lexend Deca"/>
              </a:rPr>
              <a:t>This dashboard gives a clear view of Meesho’s revenue and order performance across cities, regions, time periods, and payment modes. </a:t>
            </a:r>
          </a:p>
          <a:p>
            <a:pPr algn="just">
              <a:lnSpc>
                <a:spcPts val="3689"/>
              </a:lnSpc>
            </a:pPr>
          </a:p>
          <a:p>
            <a:pPr algn="just" marL="647694" indent="-323847" lvl="1">
              <a:lnSpc>
                <a:spcPts val="3689"/>
              </a:lnSpc>
              <a:buFont typeface="Arial"/>
              <a:buChar char="•"/>
            </a:pPr>
            <a:r>
              <a:rPr lang="en-US" sz="2999">
                <a:solidFill>
                  <a:srgbClr val="2F3336"/>
                </a:solidFill>
                <a:latin typeface="Lexend Deca"/>
                <a:ea typeface="Lexend Deca"/>
                <a:cs typeface="Lexend Deca"/>
                <a:sym typeface="Lexend Deca"/>
              </a:rPr>
              <a:t>It highlights where the business is performing well and where improvements are needed, such as managing cancellations and improving weaker regions.</a:t>
            </a:r>
          </a:p>
          <a:p>
            <a:pPr algn="just">
              <a:lnSpc>
                <a:spcPts val="3689"/>
              </a:lnSpc>
            </a:pPr>
          </a:p>
          <a:p>
            <a:pPr algn="just" marL="647694" indent="-323847" lvl="1">
              <a:lnSpc>
                <a:spcPts val="3689"/>
              </a:lnSpc>
              <a:buFont typeface="Arial"/>
              <a:buChar char="•"/>
            </a:pPr>
            <a:r>
              <a:rPr lang="en-US" sz="2999">
                <a:solidFill>
                  <a:srgbClr val="2F3336"/>
                </a:solidFill>
                <a:latin typeface="Lexend Deca"/>
                <a:ea typeface="Lexend Deca"/>
                <a:cs typeface="Lexend Deca"/>
                <a:sym typeface="Lexend Deca"/>
              </a:rPr>
              <a:t>By using interactive features like slicers, drill-downs, and drill-through, the dashboard allows users to explore data easily and make informed, data-driven decisions.</a:t>
            </a:r>
          </a:p>
          <a:p>
            <a:pPr algn="just">
              <a:lnSpc>
                <a:spcPts val="3689"/>
              </a:lnSpc>
            </a:pPr>
          </a:p>
          <a:p>
            <a:pPr algn="just" marL="647694" indent="-323847" lvl="1">
              <a:lnSpc>
                <a:spcPts val="3689"/>
              </a:lnSpc>
              <a:buFont typeface="Arial"/>
              <a:buChar char="•"/>
            </a:pPr>
            <a:r>
              <a:rPr lang="en-US" sz="2999">
                <a:solidFill>
                  <a:srgbClr val="2F3336"/>
                </a:solidFill>
                <a:latin typeface="Lexend Deca"/>
                <a:ea typeface="Lexend Deca"/>
                <a:cs typeface="Lexend Deca"/>
                <a:sym typeface="Lexend Deca"/>
              </a:rPr>
              <a:t>Overall, this analysis can help Meesho improve sales planning, operational efficiency, and customer experience.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9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889395" y="4791092"/>
            <a:ext cx="7690429" cy="4124867"/>
          </a:xfrm>
          <a:custGeom>
            <a:avLst/>
            <a:gdLst/>
            <a:ahLst/>
            <a:cxnLst/>
            <a:rect r="r" b="b" t="t" l="l"/>
            <a:pathLst>
              <a:path h="4124867" w="7690429">
                <a:moveTo>
                  <a:pt x="0" y="0"/>
                </a:moveTo>
                <a:lnTo>
                  <a:pt x="7690429" y="0"/>
                </a:lnTo>
                <a:lnTo>
                  <a:pt x="7690429" y="4124866"/>
                </a:lnTo>
                <a:lnTo>
                  <a:pt x="0" y="41248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3" id="3"/>
          <p:cNvGrpSpPr/>
          <p:nvPr/>
        </p:nvGrpSpPr>
        <p:grpSpPr>
          <a:xfrm rot="0">
            <a:off x="-245537" y="-137503"/>
            <a:ext cx="18779074" cy="4014888"/>
            <a:chOff x="0" y="0"/>
            <a:chExt cx="4945929" cy="105741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945929" cy="1057419"/>
            </a:xfrm>
            <a:custGeom>
              <a:avLst/>
              <a:gdLst/>
              <a:ahLst/>
              <a:cxnLst/>
              <a:rect r="r" b="b" t="t" l="l"/>
              <a:pathLst>
                <a:path h="1057419" w="4945929">
                  <a:moveTo>
                    <a:pt x="0" y="0"/>
                  </a:moveTo>
                  <a:lnTo>
                    <a:pt x="4945929" y="0"/>
                  </a:lnTo>
                  <a:lnTo>
                    <a:pt x="4945929" y="1057419"/>
                  </a:lnTo>
                  <a:lnTo>
                    <a:pt x="0" y="1057419"/>
                  </a:lnTo>
                  <a:close/>
                </a:path>
              </a:pathLst>
            </a:custGeom>
            <a:gradFill rotWithShape="true">
              <a:gsLst>
                <a:gs pos="0">
                  <a:srgbClr val="DCD2C8">
                    <a:alpha val="100000"/>
                  </a:srgbClr>
                </a:gs>
                <a:gs pos="100000">
                  <a:srgbClr val="B2A494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38100"/>
              <a:ext cx="4945929" cy="10193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1420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6" id="6"/>
          <p:cNvSpPr/>
          <p:nvPr/>
        </p:nvSpPr>
        <p:spPr>
          <a:xfrm>
            <a:off x="0" y="3877385"/>
            <a:ext cx="18524790" cy="0"/>
          </a:xfrm>
          <a:prstGeom prst="line">
            <a:avLst/>
          </a:prstGeom>
          <a:ln cap="flat" w="38100">
            <a:solidFill>
              <a:srgbClr val="2F333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7" id="7"/>
          <p:cNvSpPr txBox="true"/>
          <p:nvPr/>
        </p:nvSpPr>
        <p:spPr>
          <a:xfrm rot="0">
            <a:off x="5803397" y="1266825"/>
            <a:ext cx="7883910" cy="11424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365"/>
              </a:lnSpc>
              <a:spcBef>
                <a:spcPct val="0"/>
              </a:spcBef>
            </a:pPr>
            <a:r>
              <a:rPr lang="en-US" sz="9092">
                <a:solidFill>
                  <a:srgbClr val="2F3336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THANK YOU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6549981" y="1078384"/>
            <a:ext cx="709319" cy="696422"/>
          </a:xfrm>
          <a:custGeom>
            <a:avLst/>
            <a:gdLst/>
            <a:ahLst/>
            <a:cxnLst/>
            <a:rect r="r" b="b" t="t" l="l"/>
            <a:pathLst>
              <a:path h="696422" w="709319">
                <a:moveTo>
                  <a:pt x="0" y="0"/>
                </a:moveTo>
                <a:lnTo>
                  <a:pt x="709319" y="0"/>
                </a:lnTo>
                <a:lnTo>
                  <a:pt x="709319" y="696422"/>
                </a:lnTo>
                <a:lnTo>
                  <a:pt x="0" y="69642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0731607" y="3507564"/>
            <a:ext cx="1367031" cy="739641"/>
            <a:chOff x="0" y="0"/>
            <a:chExt cx="812800" cy="439771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439771"/>
            </a:xfrm>
            <a:custGeom>
              <a:avLst/>
              <a:gdLst/>
              <a:ahLst/>
              <a:cxnLst/>
              <a:rect r="r" b="b" t="t" l="l"/>
              <a:pathLst>
                <a:path h="439771" w="812800">
                  <a:moveTo>
                    <a:pt x="406400" y="0"/>
                  </a:moveTo>
                  <a:lnTo>
                    <a:pt x="535715" y="149919"/>
                  </a:lnTo>
                  <a:lnTo>
                    <a:pt x="812800" y="219886"/>
                  </a:lnTo>
                  <a:lnTo>
                    <a:pt x="535715" y="289852"/>
                  </a:lnTo>
                  <a:lnTo>
                    <a:pt x="406400" y="439771"/>
                  </a:lnTo>
                  <a:lnTo>
                    <a:pt x="277085" y="289852"/>
                  </a:lnTo>
                  <a:lnTo>
                    <a:pt x="0" y="219886"/>
                  </a:lnTo>
                  <a:lnTo>
                    <a:pt x="277085" y="149919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2F3336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190500" y="-77904"/>
              <a:ext cx="431800" cy="4146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018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2074755" y="3604114"/>
            <a:ext cx="1010137" cy="546542"/>
            <a:chOff x="0" y="0"/>
            <a:chExt cx="812800" cy="439771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439771"/>
            </a:xfrm>
            <a:custGeom>
              <a:avLst/>
              <a:gdLst/>
              <a:ahLst/>
              <a:cxnLst/>
              <a:rect r="r" b="b" t="t" l="l"/>
              <a:pathLst>
                <a:path h="439771" w="812800">
                  <a:moveTo>
                    <a:pt x="406400" y="0"/>
                  </a:moveTo>
                  <a:lnTo>
                    <a:pt x="535715" y="149919"/>
                  </a:lnTo>
                  <a:lnTo>
                    <a:pt x="812800" y="219886"/>
                  </a:lnTo>
                  <a:lnTo>
                    <a:pt x="535715" y="289852"/>
                  </a:lnTo>
                  <a:lnTo>
                    <a:pt x="406400" y="439771"/>
                  </a:lnTo>
                  <a:lnTo>
                    <a:pt x="277085" y="289852"/>
                  </a:lnTo>
                  <a:lnTo>
                    <a:pt x="0" y="219886"/>
                  </a:lnTo>
                  <a:lnTo>
                    <a:pt x="277085" y="149919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2F3336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190500" y="-77904"/>
              <a:ext cx="431800" cy="4146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018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9745352" y="3604114"/>
            <a:ext cx="1010137" cy="546542"/>
            <a:chOff x="0" y="0"/>
            <a:chExt cx="812800" cy="439771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439771"/>
            </a:xfrm>
            <a:custGeom>
              <a:avLst/>
              <a:gdLst/>
              <a:ahLst/>
              <a:cxnLst/>
              <a:rect r="r" b="b" t="t" l="l"/>
              <a:pathLst>
                <a:path h="439771" w="812800">
                  <a:moveTo>
                    <a:pt x="406400" y="0"/>
                  </a:moveTo>
                  <a:lnTo>
                    <a:pt x="535715" y="149919"/>
                  </a:lnTo>
                  <a:lnTo>
                    <a:pt x="812800" y="219886"/>
                  </a:lnTo>
                  <a:lnTo>
                    <a:pt x="535715" y="289852"/>
                  </a:lnTo>
                  <a:lnTo>
                    <a:pt x="406400" y="439771"/>
                  </a:lnTo>
                  <a:lnTo>
                    <a:pt x="277085" y="289852"/>
                  </a:lnTo>
                  <a:lnTo>
                    <a:pt x="0" y="219886"/>
                  </a:lnTo>
                  <a:lnTo>
                    <a:pt x="277085" y="149919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2F3336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190500" y="-77904"/>
              <a:ext cx="431800" cy="4146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018"/>
                </a:lnSpc>
              </a:pP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9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97663" y="-381000"/>
            <a:ext cx="5958126" cy="8599170"/>
            <a:chOff x="0" y="0"/>
            <a:chExt cx="923070" cy="133223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23070" cy="1332236"/>
            </a:xfrm>
            <a:custGeom>
              <a:avLst/>
              <a:gdLst/>
              <a:ahLst/>
              <a:cxnLst/>
              <a:rect r="r" b="b" t="t" l="l"/>
              <a:pathLst>
                <a:path h="1332236" w="923070">
                  <a:moveTo>
                    <a:pt x="307856" y="1313167"/>
                  </a:moveTo>
                  <a:cubicBezTo>
                    <a:pt x="355179" y="1324681"/>
                    <a:pt x="408980" y="1332236"/>
                    <a:pt x="461783" y="1332236"/>
                  </a:cubicBezTo>
                  <a:cubicBezTo>
                    <a:pt x="514588" y="1332236"/>
                    <a:pt x="565400" y="1325759"/>
                    <a:pt x="612224" y="1314246"/>
                  </a:cubicBezTo>
                  <a:cubicBezTo>
                    <a:pt x="613222" y="1313886"/>
                    <a:pt x="614218" y="1313886"/>
                    <a:pt x="615213" y="1313527"/>
                  </a:cubicBezTo>
                  <a:cubicBezTo>
                    <a:pt x="791060" y="1267471"/>
                    <a:pt x="920579" y="1145858"/>
                    <a:pt x="923070" y="992196"/>
                  </a:cubicBezTo>
                  <a:lnTo>
                    <a:pt x="923070" y="0"/>
                  </a:lnTo>
                  <a:lnTo>
                    <a:pt x="0" y="0"/>
                  </a:lnTo>
                  <a:lnTo>
                    <a:pt x="0" y="991460"/>
                  </a:lnTo>
                  <a:cubicBezTo>
                    <a:pt x="2491" y="1146576"/>
                    <a:pt x="130017" y="1268192"/>
                    <a:pt x="307856" y="1313167"/>
                  </a:cubicBezTo>
                  <a:close/>
                </a:path>
              </a:pathLst>
            </a:custGeom>
            <a:blipFill>
              <a:blip r:embed="rId2"/>
              <a:stretch>
                <a:fillRect l="-58312" t="0" r="-58312" b="0"/>
              </a:stretch>
            </a:blipFill>
            <a:ln w="180975" cap="sq">
              <a:solidFill>
                <a:srgbClr val="96846E"/>
              </a:solidFill>
              <a:prstDash val="solid"/>
              <a:miter/>
            </a:ln>
          </p:spPr>
        </p:sp>
      </p:grpSp>
      <p:graphicFrame>
        <p:nvGraphicFramePr>
          <p:cNvPr name="Table 4" id="4"/>
          <p:cNvGraphicFramePr>
            <a:graphicFrameLocks noGrp="true"/>
          </p:cNvGraphicFramePr>
          <p:nvPr/>
        </p:nvGraphicFramePr>
        <p:xfrm>
          <a:off x="8648700" y="3808924"/>
          <a:ext cx="8628262" cy="3962400"/>
        </p:xfrm>
        <a:graphic>
          <a:graphicData uri="http://schemas.openxmlformats.org/drawingml/2006/table">
            <a:tbl>
              <a:tblPr/>
              <a:tblGrid>
                <a:gridCol w="842300"/>
                <a:gridCol w="3534434"/>
                <a:gridCol w="872327"/>
                <a:gridCol w="3379202"/>
              </a:tblGrid>
              <a:tr h="855955">
                <a:tc>
                  <a:txBody>
                    <a:bodyPr anchor="t" rtlCol="false"/>
                    <a:lstStyle/>
                    <a:p>
                      <a:pPr algn="l" marL="0" indent="0" lvl="0">
                        <a:lnSpc>
                          <a:spcPts val="2135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889" spc="113">
                          <a:solidFill>
                            <a:srgbClr val="2F3336"/>
                          </a:solidFill>
                          <a:latin typeface="Lexend Deca"/>
                          <a:ea typeface="Lexend Deca"/>
                          <a:cs typeface="Lexend Deca"/>
                          <a:sym typeface="Lexend Deca"/>
                        </a:rPr>
                        <a:t>01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2F3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2F3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2F3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2F3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DBC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135"/>
                        </a:lnSpc>
                        <a:defRPr/>
                      </a:pPr>
                      <a:r>
                        <a:rPr lang="en-US" sz="1889" spc="113">
                          <a:solidFill>
                            <a:srgbClr val="2F3336"/>
                          </a:solidFill>
                          <a:latin typeface="Lexend Deca"/>
                          <a:ea typeface="Lexend Deca"/>
                          <a:cs typeface="Lexend Deca"/>
                          <a:sym typeface="Lexend Deca"/>
                        </a:rPr>
                        <a:t>Introduction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2F3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2F3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2F3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2F3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 marL="0" indent="0" lvl="0">
                        <a:lnSpc>
                          <a:spcPts val="2135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889" spc="113">
                          <a:solidFill>
                            <a:srgbClr val="2F3336"/>
                          </a:solidFill>
                          <a:latin typeface="Lexend Deca"/>
                          <a:ea typeface="Lexend Deca"/>
                          <a:cs typeface="Lexend Deca"/>
                          <a:sym typeface="Lexend Deca"/>
                        </a:rPr>
                        <a:t>05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2F3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2F3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2F3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2F3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DBC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 marL="0" indent="0" lvl="0">
                        <a:lnSpc>
                          <a:spcPts val="2135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889" spc="113">
                          <a:solidFill>
                            <a:srgbClr val="2F3336"/>
                          </a:solidFill>
                          <a:latin typeface="Lexend Deca"/>
                          <a:ea typeface="Lexend Deca"/>
                          <a:cs typeface="Lexend Deca"/>
                          <a:sym typeface="Lexend Deca"/>
                        </a:rPr>
                        <a:t>Data driven Insights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2F3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2F3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2F3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2F3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25245">
                <a:tc>
                  <a:txBody>
                    <a:bodyPr anchor="t" rtlCol="false"/>
                    <a:lstStyle/>
                    <a:p>
                      <a:pPr algn="l" marL="0" indent="0" lvl="0">
                        <a:lnSpc>
                          <a:spcPts val="2135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889" spc="113">
                          <a:solidFill>
                            <a:srgbClr val="2F3336"/>
                          </a:solidFill>
                          <a:latin typeface="Lexend Deca"/>
                          <a:ea typeface="Lexend Deca"/>
                          <a:cs typeface="Lexend Deca"/>
                          <a:sym typeface="Lexend Deca"/>
                        </a:rPr>
                        <a:t>02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2F3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2F3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2F3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2F3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DBC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 marL="0" indent="0" lvl="0">
                        <a:lnSpc>
                          <a:spcPts val="2135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889" spc="113">
                          <a:solidFill>
                            <a:srgbClr val="2F3336"/>
                          </a:solidFill>
                          <a:latin typeface="Lexend Deca"/>
                          <a:ea typeface="Lexend Deca"/>
                          <a:cs typeface="Lexend Deca"/>
                          <a:sym typeface="Lexend Deca"/>
                        </a:rPr>
                        <a:t>Dataset overview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2F3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2F3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2F3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2F3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 marL="0" indent="0" lvl="0">
                        <a:lnSpc>
                          <a:spcPts val="2135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889" spc="113">
                          <a:solidFill>
                            <a:srgbClr val="2F3336"/>
                          </a:solidFill>
                          <a:latin typeface="Lexend Deca"/>
                          <a:ea typeface="Lexend Deca"/>
                          <a:cs typeface="Lexend Deca"/>
                          <a:sym typeface="Lexend Deca"/>
                        </a:rPr>
                        <a:t>06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2F3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2F3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2F3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2F3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DBC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 marL="0" indent="0" lvl="0">
                        <a:lnSpc>
                          <a:spcPts val="2135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889" spc="113">
                          <a:solidFill>
                            <a:srgbClr val="2F3336"/>
                          </a:solidFill>
                          <a:latin typeface="Lexend Deca"/>
                          <a:ea typeface="Lexend Deca"/>
                          <a:cs typeface="Lexend Deca"/>
                          <a:sym typeface="Lexend Deca"/>
                        </a:rPr>
                        <a:t>Impactful Recommendations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2F3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2F3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2F3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2F3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55955">
                <a:tc>
                  <a:txBody>
                    <a:bodyPr anchor="t" rtlCol="false"/>
                    <a:lstStyle/>
                    <a:p>
                      <a:pPr algn="l" marL="0" indent="0" lvl="0">
                        <a:lnSpc>
                          <a:spcPts val="2135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889" spc="113">
                          <a:solidFill>
                            <a:srgbClr val="2F3336"/>
                          </a:solidFill>
                          <a:latin typeface="Lexend Deca"/>
                          <a:ea typeface="Lexend Deca"/>
                          <a:cs typeface="Lexend Deca"/>
                          <a:sym typeface="Lexend Deca"/>
                        </a:rPr>
                        <a:t>03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2F3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2F3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2F3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2F3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DBC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 marL="0" indent="0" lvl="0">
                        <a:lnSpc>
                          <a:spcPts val="2135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889" spc="113">
                          <a:solidFill>
                            <a:srgbClr val="2F3336"/>
                          </a:solidFill>
                          <a:latin typeface="Lexend Deca"/>
                          <a:ea typeface="Lexend Deca"/>
                          <a:cs typeface="Lexend Deca"/>
                          <a:sym typeface="Lexend Deca"/>
                        </a:rPr>
                        <a:t>Tools used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2F3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2F3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2F3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2F3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 marL="0" indent="0" lvl="0">
                        <a:lnSpc>
                          <a:spcPts val="2135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889" spc="113">
                          <a:solidFill>
                            <a:srgbClr val="2F3336"/>
                          </a:solidFill>
                          <a:latin typeface="Lexend Deca"/>
                          <a:ea typeface="Lexend Deca"/>
                          <a:cs typeface="Lexend Deca"/>
                          <a:sym typeface="Lexend Deca"/>
                        </a:rPr>
                        <a:t>07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2F3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2F3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2F3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2F3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DBC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 marL="0" indent="0" lvl="0">
                        <a:lnSpc>
                          <a:spcPts val="2135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889" spc="113">
                          <a:solidFill>
                            <a:srgbClr val="2F3336"/>
                          </a:solidFill>
                          <a:latin typeface="Lexend Deca"/>
                          <a:ea typeface="Lexend Deca"/>
                          <a:cs typeface="Lexend Deca"/>
                          <a:sym typeface="Lexend Deca"/>
                        </a:rPr>
                        <a:t>Conclusion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2F3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2F3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2F3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2F3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25245">
                <a:tc>
                  <a:txBody>
                    <a:bodyPr anchor="t" rtlCol="false"/>
                    <a:lstStyle/>
                    <a:p>
                      <a:pPr algn="l" marL="0" indent="0" lvl="0">
                        <a:lnSpc>
                          <a:spcPts val="2135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889" spc="113">
                          <a:solidFill>
                            <a:srgbClr val="2F3336"/>
                          </a:solidFill>
                          <a:latin typeface="Lexend Deca"/>
                          <a:ea typeface="Lexend Deca"/>
                          <a:cs typeface="Lexend Deca"/>
                          <a:sym typeface="Lexend Deca"/>
                        </a:rPr>
                        <a:t>04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2F3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2F3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2F3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2F3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DBC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 marL="0" indent="0" lvl="0">
                        <a:lnSpc>
                          <a:spcPts val="2135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889" spc="113">
                          <a:solidFill>
                            <a:srgbClr val="2F3336"/>
                          </a:solidFill>
                          <a:latin typeface="Lexend Deca"/>
                          <a:ea typeface="Lexend Deca"/>
                          <a:cs typeface="Lexend Deca"/>
                          <a:sym typeface="Lexend Deca"/>
                        </a:rPr>
                        <a:t>Dashboard Visualization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2F3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2F3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2F3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2F3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 marL="0" indent="0" lvl="0">
                        <a:lnSpc>
                          <a:spcPts val="2135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889" spc="113">
                          <a:solidFill>
                            <a:srgbClr val="2F3336"/>
                          </a:solidFill>
                          <a:latin typeface="Lexend Deca"/>
                          <a:ea typeface="Lexend Deca"/>
                          <a:cs typeface="Lexend Deca"/>
                          <a:sym typeface="Lexend Deca"/>
                        </a:rPr>
                        <a:t>08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2F3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2F3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2F3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2F3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DBC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 marL="0" indent="0" lvl="0">
                        <a:lnSpc>
                          <a:spcPts val="2135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889" spc="113">
                          <a:solidFill>
                            <a:srgbClr val="2F3336"/>
                          </a:solidFill>
                          <a:latin typeface="Lexend Deca"/>
                          <a:ea typeface="Lexend Deca"/>
                          <a:cs typeface="Lexend Deca"/>
                          <a:sym typeface="Lexend Deca"/>
                        </a:rPr>
                        <a:t>THANK YOU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2F3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2F3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2F3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2F3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pSp>
        <p:nvGrpSpPr>
          <p:cNvPr name="Group 5" id="5"/>
          <p:cNvGrpSpPr/>
          <p:nvPr/>
        </p:nvGrpSpPr>
        <p:grpSpPr>
          <a:xfrm rot="0">
            <a:off x="15430500" y="8667443"/>
            <a:ext cx="1828800" cy="590857"/>
            <a:chOff x="0" y="0"/>
            <a:chExt cx="481659" cy="15561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81659" cy="155617"/>
            </a:xfrm>
            <a:custGeom>
              <a:avLst/>
              <a:gdLst/>
              <a:ahLst/>
              <a:cxnLst/>
              <a:rect r="r" b="b" t="t" l="l"/>
              <a:pathLst>
                <a:path h="155617" w="481659">
                  <a:moveTo>
                    <a:pt x="77808" y="0"/>
                  </a:moveTo>
                  <a:lnTo>
                    <a:pt x="403851" y="0"/>
                  </a:lnTo>
                  <a:cubicBezTo>
                    <a:pt x="424487" y="0"/>
                    <a:pt x="444278" y="8198"/>
                    <a:pt x="458870" y="22790"/>
                  </a:cubicBezTo>
                  <a:cubicBezTo>
                    <a:pt x="473462" y="37381"/>
                    <a:pt x="481659" y="57172"/>
                    <a:pt x="481659" y="77808"/>
                  </a:cubicBezTo>
                  <a:lnTo>
                    <a:pt x="481659" y="77808"/>
                  </a:lnTo>
                  <a:cubicBezTo>
                    <a:pt x="481659" y="120781"/>
                    <a:pt x="446823" y="155617"/>
                    <a:pt x="403851" y="155617"/>
                  </a:cubicBezTo>
                  <a:lnTo>
                    <a:pt x="77808" y="155617"/>
                  </a:lnTo>
                  <a:cubicBezTo>
                    <a:pt x="57172" y="155617"/>
                    <a:pt x="37381" y="147419"/>
                    <a:pt x="22790" y="132827"/>
                  </a:cubicBezTo>
                  <a:cubicBezTo>
                    <a:pt x="8198" y="118235"/>
                    <a:pt x="0" y="98444"/>
                    <a:pt x="0" y="77808"/>
                  </a:cubicBezTo>
                  <a:lnTo>
                    <a:pt x="0" y="77808"/>
                  </a:lnTo>
                  <a:cubicBezTo>
                    <a:pt x="0" y="57172"/>
                    <a:pt x="8198" y="37381"/>
                    <a:pt x="22790" y="22790"/>
                  </a:cubicBezTo>
                  <a:cubicBezTo>
                    <a:pt x="37381" y="8198"/>
                    <a:pt x="57172" y="0"/>
                    <a:pt x="77808" y="0"/>
                  </a:cubicBezTo>
                  <a:close/>
                </a:path>
              </a:pathLst>
            </a:custGeom>
            <a:solidFill>
              <a:srgbClr val="E6DBCF"/>
            </a:solidFill>
            <a:ln cap="rnd">
              <a:noFill/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0"/>
              <a:ext cx="481659" cy="1556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11"/>
                </a:lnSpc>
              </a:pPr>
            </a:p>
          </p:txBody>
        </p:sp>
      </p:grpSp>
      <p:sp>
        <p:nvSpPr>
          <p:cNvPr name="AutoShape 8" id="8"/>
          <p:cNvSpPr/>
          <p:nvPr/>
        </p:nvSpPr>
        <p:spPr>
          <a:xfrm>
            <a:off x="15835257" y="8981922"/>
            <a:ext cx="1019286" cy="0"/>
          </a:xfrm>
          <a:prstGeom prst="line">
            <a:avLst/>
          </a:prstGeom>
          <a:ln cap="flat" w="38100">
            <a:solidFill>
              <a:srgbClr val="2F3336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9" id="9"/>
          <p:cNvSpPr txBox="true"/>
          <p:nvPr/>
        </p:nvSpPr>
        <p:spPr>
          <a:xfrm rot="0">
            <a:off x="8763000" y="1038225"/>
            <a:ext cx="7883910" cy="11424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365"/>
              </a:lnSpc>
              <a:spcBef>
                <a:spcPct val="0"/>
              </a:spcBef>
            </a:pPr>
            <a:r>
              <a:rPr lang="en-US" sz="9092">
                <a:solidFill>
                  <a:srgbClr val="2F3336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Table of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763000" y="2418812"/>
            <a:ext cx="7883910" cy="11424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365"/>
              </a:lnSpc>
              <a:spcBef>
                <a:spcPct val="0"/>
              </a:spcBef>
            </a:pPr>
            <a:r>
              <a:rPr lang="en-US" sz="9092">
                <a:solidFill>
                  <a:srgbClr val="2F3336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CONTENTS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bg>
      <p:bgPr>
        <a:solidFill>
          <a:srgbClr val="FBF9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7240250" y="-1455990"/>
            <a:ext cx="0" cy="11742990"/>
          </a:xfrm>
          <a:prstGeom prst="line">
            <a:avLst/>
          </a:prstGeom>
          <a:ln cap="flat" w="38100">
            <a:solidFill>
              <a:srgbClr val="2F333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1237788" y="777128"/>
            <a:ext cx="19055155" cy="14448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0519"/>
              </a:lnSpc>
              <a:spcBef>
                <a:spcPct val="0"/>
              </a:spcBef>
            </a:pPr>
            <a:r>
              <a:rPr lang="en-US" sz="11434">
                <a:solidFill>
                  <a:srgbClr val="96846E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INTRODUCTION</a:t>
            </a:r>
          </a:p>
        </p:txBody>
      </p:sp>
      <p:grpSp>
        <p:nvGrpSpPr>
          <p:cNvPr name="Group 4" id="4"/>
          <p:cNvGrpSpPr/>
          <p:nvPr/>
        </p:nvGrpSpPr>
        <p:grpSpPr>
          <a:xfrm rot="-5400000">
            <a:off x="16575785" y="5177943"/>
            <a:ext cx="1367031" cy="739641"/>
            <a:chOff x="0" y="0"/>
            <a:chExt cx="812800" cy="43977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439771"/>
            </a:xfrm>
            <a:custGeom>
              <a:avLst/>
              <a:gdLst/>
              <a:ahLst/>
              <a:cxnLst/>
              <a:rect r="r" b="b" t="t" l="l"/>
              <a:pathLst>
                <a:path h="439771" w="812800">
                  <a:moveTo>
                    <a:pt x="406400" y="0"/>
                  </a:moveTo>
                  <a:lnTo>
                    <a:pt x="535715" y="149919"/>
                  </a:lnTo>
                  <a:lnTo>
                    <a:pt x="812800" y="219886"/>
                  </a:lnTo>
                  <a:lnTo>
                    <a:pt x="535715" y="289852"/>
                  </a:lnTo>
                  <a:lnTo>
                    <a:pt x="406400" y="439771"/>
                  </a:lnTo>
                  <a:lnTo>
                    <a:pt x="277085" y="289852"/>
                  </a:lnTo>
                  <a:lnTo>
                    <a:pt x="0" y="219886"/>
                  </a:lnTo>
                  <a:lnTo>
                    <a:pt x="277085" y="149919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2F3336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190500" y="-77904"/>
              <a:ext cx="431800" cy="4146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018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-5400000">
            <a:off x="16754231" y="4365160"/>
            <a:ext cx="1010137" cy="546542"/>
            <a:chOff x="0" y="0"/>
            <a:chExt cx="812800" cy="43977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439771"/>
            </a:xfrm>
            <a:custGeom>
              <a:avLst/>
              <a:gdLst/>
              <a:ahLst/>
              <a:cxnLst/>
              <a:rect r="r" b="b" t="t" l="l"/>
              <a:pathLst>
                <a:path h="439771" w="812800">
                  <a:moveTo>
                    <a:pt x="406400" y="0"/>
                  </a:moveTo>
                  <a:lnTo>
                    <a:pt x="535715" y="149919"/>
                  </a:lnTo>
                  <a:lnTo>
                    <a:pt x="812800" y="219886"/>
                  </a:lnTo>
                  <a:lnTo>
                    <a:pt x="535715" y="289852"/>
                  </a:lnTo>
                  <a:lnTo>
                    <a:pt x="406400" y="439771"/>
                  </a:lnTo>
                  <a:lnTo>
                    <a:pt x="277085" y="289852"/>
                  </a:lnTo>
                  <a:lnTo>
                    <a:pt x="0" y="219886"/>
                  </a:lnTo>
                  <a:lnTo>
                    <a:pt x="277085" y="149919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2F3336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190500" y="-77904"/>
              <a:ext cx="431800" cy="4146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018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-5400000">
            <a:off x="16754231" y="6318105"/>
            <a:ext cx="1010137" cy="546542"/>
            <a:chOff x="0" y="0"/>
            <a:chExt cx="812800" cy="439771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439771"/>
            </a:xfrm>
            <a:custGeom>
              <a:avLst/>
              <a:gdLst/>
              <a:ahLst/>
              <a:cxnLst/>
              <a:rect r="r" b="b" t="t" l="l"/>
              <a:pathLst>
                <a:path h="439771" w="812800">
                  <a:moveTo>
                    <a:pt x="406400" y="0"/>
                  </a:moveTo>
                  <a:lnTo>
                    <a:pt x="535715" y="149919"/>
                  </a:lnTo>
                  <a:lnTo>
                    <a:pt x="812800" y="219886"/>
                  </a:lnTo>
                  <a:lnTo>
                    <a:pt x="535715" y="289852"/>
                  </a:lnTo>
                  <a:lnTo>
                    <a:pt x="406400" y="439771"/>
                  </a:lnTo>
                  <a:lnTo>
                    <a:pt x="277085" y="289852"/>
                  </a:lnTo>
                  <a:lnTo>
                    <a:pt x="0" y="219886"/>
                  </a:lnTo>
                  <a:lnTo>
                    <a:pt x="277085" y="149919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2F3336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190500" y="-77904"/>
              <a:ext cx="431800" cy="4146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018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1028700" y="3031361"/>
            <a:ext cx="11742990" cy="50232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875129" indent="-437564" lvl="1">
              <a:lnSpc>
                <a:spcPts val="4985"/>
              </a:lnSpc>
              <a:buFont typeface="Arial"/>
              <a:buChar char="•"/>
            </a:pPr>
            <a:r>
              <a:rPr lang="en-US" sz="4053">
                <a:solidFill>
                  <a:srgbClr val="2F3336"/>
                </a:solidFill>
                <a:latin typeface="Lexend Deca"/>
                <a:ea typeface="Lexend Deca"/>
                <a:cs typeface="Lexend Deca"/>
                <a:sym typeface="Lexend Deca"/>
              </a:rPr>
              <a:t>This dashboard  provides a comprehensive analysis of Meesho’s revenue and operational performance for the year 2023.</a:t>
            </a:r>
          </a:p>
          <a:p>
            <a:pPr algn="just">
              <a:lnSpc>
                <a:spcPts val="4985"/>
              </a:lnSpc>
            </a:pPr>
          </a:p>
          <a:p>
            <a:pPr algn="just" marL="875129" indent="-437564" lvl="1">
              <a:lnSpc>
                <a:spcPts val="4985"/>
              </a:lnSpc>
              <a:buFont typeface="Arial"/>
              <a:buChar char="•"/>
            </a:pPr>
            <a:r>
              <a:rPr lang="en-US" sz="4053">
                <a:solidFill>
                  <a:srgbClr val="2F3336"/>
                </a:solidFill>
                <a:latin typeface="Lexend Deca"/>
                <a:ea typeface="Lexend Deca"/>
                <a:cs typeface="Lexend Deca"/>
                <a:sym typeface="Lexend Deca"/>
              </a:rPr>
              <a:t>The objective is to identify sales trends, regional performance, and customer ordering behavior using interactive Power BI features.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bg>
      <p:bgPr>
        <a:solidFill>
          <a:srgbClr val="FBF9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7240250" y="-1455990"/>
            <a:ext cx="0" cy="11742990"/>
          </a:xfrm>
          <a:prstGeom prst="line">
            <a:avLst/>
          </a:prstGeom>
          <a:ln cap="flat" w="38100">
            <a:solidFill>
              <a:srgbClr val="2F333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1237788" y="777128"/>
            <a:ext cx="19055155" cy="14448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0519"/>
              </a:lnSpc>
              <a:spcBef>
                <a:spcPct val="0"/>
              </a:spcBef>
            </a:pPr>
            <a:r>
              <a:rPr lang="en-US" sz="11434">
                <a:solidFill>
                  <a:srgbClr val="96846E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DATASET OVERVIEW </a:t>
            </a:r>
          </a:p>
        </p:txBody>
      </p:sp>
      <p:grpSp>
        <p:nvGrpSpPr>
          <p:cNvPr name="Group 4" id="4"/>
          <p:cNvGrpSpPr/>
          <p:nvPr/>
        </p:nvGrpSpPr>
        <p:grpSpPr>
          <a:xfrm rot="-5400000">
            <a:off x="16575785" y="5177943"/>
            <a:ext cx="1367031" cy="739641"/>
            <a:chOff x="0" y="0"/>
            <a:chExt cx="812800" cy="43977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439771"/>
            </a:xfrm>
            <a:custGeom>
              <a:avLst/>
              <a:gdLst/>
              <a:ahLst/>
              <a:cxnLst/>
              <a:rect r="r" b="b" t="t" l="l"/>
              <a:pathLst>
                <a:path h="439771" w="812800">
                  <a:moveTo>
                    <a:pt x="406400" y="0"/>
                  </a:moveTo>
                  <a:lnTo>
                    <a:pt x="535715" y="149919"/>
                  </a:lnTo>
                  <a:lnTo>
                    <a:pt x="812800" y="219886"/>
                  </a:lnTo>
                  <a:lnTo>
                    <a:pt x="535715" y="289852"/>
                  </a:lnTo>
                  <a:lnTo>
                    <a:pt x="406400" y="439771"/>
                  </a:lnTo>
                  <a:lnTo>
                    <a:pt x="277085" y="289852"/>
                  </a:lnTo>
                  <a:lnTo>
                    <a:pt x="0" y="219886"/>
                  </a:lnTo>
                  <a:lnTo>
                    <a:pt x="277085" y="149919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2F3336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190500" y="-77904"/>
              <a:ext cx="431800" cy="4146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018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-5400000">
            <a:off x="16754231" y="4365160"/>
            <a:ext cx="1010137" cy="546542"/>
            <a:chOff x="0" y="0"/>
            <a:chExt cx="812800" cy="43977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439771"/>
            </a:xfrm>
            <a:custGeom>
              <a:avLst/>
              <a:gdLst/>
              <a:ahLst/>
              <a:cxnLst/>
              <a:rect r="r" b="b" t="t" l="l"/>
              <a:pathLst>
                <a:path h="439771" w="812800">
                  <a:moveTo>
                    <a:pt x="406400" y="0"/>
                  </a:moveTo>
                  <a:lnTo>
                    <a:pt x="535715" y="149919"/>
                  </a:lnTo>
                  <a:lnTo>
                    <a:pt x="812800" y="219886"/>
                  </a:lnTo>
                  <a:lnTo>
                    <a:pt x="535715" y="289852"/>
                  </a:lnTo>
                  <a:lnTo>
                    <a:pt x="406400" y="439771"/>
                  </a:lnTo>
                  <a:lnTo>
                    <a:pt x="277085" y="289852"/>
                  </a:lnTo>
                  <a:lnTo>
                    <a:pt x="0" y="219886"/>
                  </a:lnTo>
                  <a:lnTo>
                    <a:pt x="277085" y="149919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2F3336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190500" y="-77904"/>
              <a:ext cx="431800" cy="4146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018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-5400000">
            <a:off x="16754231" y="6318105"/>
            <a:ext cx="1010137" cy="546542"/>
            <a:chOff x="0" y="0"/>
            <a:chExt cx="812800" cy="439771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439771"/>
            </a:xfrm>
            <a:custGeom>
              <a:avLst/>
              <a:gdLst/>
              <a:ahLst/>
              <a:cxnLst/>
              <a:rect r="r" b="b" t="t" l="l"/>
              <a:pathLst>
                <a:path h="439771" w="812800">
                  <a:moveTo>
                    <a:pt x="406400" y="0"/>
                  </a:moveTo>
                  <a:lnTo>
                    <a:pt x="535715" y="149919"/>
                  </a:lnTo>
                  <a:lnTo>
                    <a:pt x="812800" y="219886"/>
                  </a:lnTo>
                  <a:lnTo>
                    <a:pt x="535715" y="289852"/>
                  </a:lnTo>
                  <a:lnTo>
                    <a:pt x="406400" y="439771"/>
                  </a:lnTo>
                  <a:lnTo>
                    <a:pt x="277085" y="289852"/>
                  </a:lnTo>
                  <a:lnTo>
                    <a:pt x="0" y="219886"/>
                  </a:lnTo>
                  <a:lnTo>
                    <a:pt x="277085" y="149919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2F3336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190500" y="-77904"/>
              <a:ext cx="431800" cy="4146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018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1028700" y="3021836"/>
            <a:ext cx="13127736" cy="53218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925587" indent="-462794" lvl="1">
              <a:lnSpc>
                <a:spcPts val="5273"/>
              </a:lnSpc>
              <a:buFont typeface="Arial"/>
              <a:buChar char="•"/>
            </a:pPr>
            <a:r>
              <a:rPr lang="en-US" sz="4287">
                <a:solidFill>
                  <a:srgbClr val="2F3336"/>
                </a:solidFill>
                <a:latin typeface="Lexend Deca"/>
                <a:ea typeface="Lexend Deca"/>
                <a:cs typeface="Lexend Deca"/>
                <a:sym typeface="Lexend Deca"/>
              </a:rPr>
              <a:t>This dataset provides a foundation for building an interactive Power BI dashboard focused on revenue, operations, and customer ordering patterns.</a:t>
            </a:r>
          </a:p>
          <a:p>
            <a:pPr algn="just">
              <a:lnSpc>
                <a:spcPts val="5273"/>
              </a:lnSpc>
            </a:pPr>
          </a:p>
          <a:p>
            <a:pPr algn="just" marL="925587" indent="-462794" lvl="1">
              <a:lnSpc>
                <a:spcPts val="5273"/>
              </a:lnSpc>
              <a:buFont typeface="Arial"/>
              <a:buChar char="•"/>
            </a:pPr>
            <a:r>
              <a:rPr lang="en-US" sz="4287">
                <a:solidFill>
                  <a:srgbClr val="2F3336"/>
                </a:solidFill>
                <a:latin typeface="Lexend Deca"/>
                <a:ea typeface="Lexend Deca"/>
                <a:cs typeface="Lexend Deca"/>
                <a:sym typeface="Lexend Deca"/>
              </a:rPr>
              <a:t>Meesho’s e-commerce order data for the year 2023.</a:t>
            </a:r>
          </a:p>
          <a:p>
            <a:pPr algn="just">
              <a:lnSpc>
                <a:spcPts val="5273"/>
              </a:lnSpc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9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1028700" y="4762778"/>
          <a:ext cx="16230600" cy="2994420"/>
        </p:xfrm>
        <a:graphic>
          <a:graphicData uri="http://schemas.openxmlformats.org/drawingml/2006/table">
            <a:tbl>
              <a:tblPr/>
              <a:tblGrid>
                <a:gridCol w="4057650"/>
                <a:gridCol w="4057650"/>
                <a:gridCol w="4057650"/>
                <a:gridCol w="4057650"/>
              </a:tblGrid>
              <a:tr h="1022662"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938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600" spc="156">
                          <a:solidFill>
                            <a:srgbClr val="2F3336"/>
                          </a:solidFill>
                          <a:latin typeface="Lexend Deca"/>
                          <a:ea typeface="Lexend Deca"/>
                          <a:cs typeface="Lexend Deca"/>
                          <a:sym typeface="Lexend Deca"/>
                        </a:rPr>
                        <a:t>Excel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2F3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2F3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2F3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2F3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DBC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938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600" spc="156">
                          <a:solidFill>
                            <a:srgbClr val="2F3336"/>
                          </a:solidFill>
                          <a:latin typeface="Lexend Deca"/>
                          <a:ea typeface="Lexend Deca"/>
                          <a:cs typeface="Lexend Deca"/>
                          <a:sym typeface="Lexend Deca"/>
                        </a:rPr>
                        <a:t>Power BI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2F3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2F3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2F3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2F3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DBC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938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600" spc="156">
                          <a:solidFill>
                            <a:srgbClr val="2F3336"/>
                          </a:solidFill>
                          <a:latin typeface="Lexend Deca"/>
                          <a:ea typeface="Lexend Deca"/>
                          <a:cs typeface="Lexend Deca"/>
                          <a:sym typeface="Lexend Deca"/>
                        </a:rPr>
                        <a:t>Powerpoint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2F3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2F3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2F3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2F3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DBC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938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600" spc="156">
                          <a:solidFill>
                            <a:srgbClr val="2F3336"/>
                          </a:solidFill>
                          <a:latin typeface="Lexend Deca"/>
                          <a:ea typeface="Lexend Deca"/>
                          <a:cs typeface="Lexend Deca"/>
                          <a:sym typeface="Lexend Deca"/>
                        </a:rPr>
                        <a:t>Demo video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2F3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2F3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2F3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2F3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DBCF"/>
                    </a:solidFill>
                  </a:tcPr>
                </a:tc>
              </a:tr>
              <a:tr h="1971758"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135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889" spc="113">
                          <a:solidFill>
                            <a:srgbClr val="2F3336"/>
                          </a:solidFill>
                          <a:latin typeface="Lexend Deca"/>
                          <a:ea typeface="Lexend Deca"/>
                          <a:cs typeface="Lexend Deca"/>
                          <a:sym typeface="Lexend Deca"/>
                        </a:rPr>
                        <a:t>Data cleaning , Preprocessing , Proper formatting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2F3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2F3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2F3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2F3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135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889" spc="113">
                          <a:solidFill>
                            <a:srgbClr val="2F3336"/>
                          </a:solidFill>
                          <a:latin typeface="Lexend Deca"/>
                          <a:ea typeface="Lexend Deca"/>
                          <a:cs typeface="Lexend Deca"/>
                          <a:sym typeface="Lexend Deca"/>
                        </a:rPr>
                        <a:t>Interactive Dashboards and visualization using slicers , Drillup&amp;down , Drillthrough &amp; Intent designs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2F3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2F3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2F3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2F3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135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889" spc="113">
                          <a:solidFill>
                            <a:srgbClr val="2F3336"/>
                          </a:solidFill>
                          <a:latin typeface="Lexend Deca"/>
                          <a:ea typeface="Lexend Deca"/>
                          <a:cs typeface="Lexend Deca"/>
                          <a:sym typeface="Lexend Deca"/>
                        </a:rPr>
                        <a:t>Meaningful and Impactful recommendations to make data driven decision 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2F3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2F3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2F3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2F3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135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889" spc="113">
                          <a:solidFill>
                            <a:srgbClr val="2F3336"/>
                          </a:solidFill>
                          <a:latin typeface="Lexend Deca"/>
                          <a:ea typeface="Lexend Deca"/>
                          <a:cs typeface="Lexend Deca"/>
                          <a:sym typeface="Lexend Deca"/>
                        </a:rPr>
                        <a:t>Explaining findings &amp; Insights 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2F3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2F3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2F3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2F3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Freeform 3" id="3"/>
          <p:cNvSpPr/>
          <p:nvPr/>
        </p:nvSpPr>
        <p:spPr>
          <a:xfrm flipH="false" flipV="false" rot="0">
            <a:off x="7557932" y="1028700"/>
            <a:ext cx="3172137" cy="4114800"/>
          </a:xfrm>
          <a:custGeom>
            <a:avLst/>
            <a:gdLst/>
            <a:ahLst/>
            <a:cxnLst/>
            <a:rect r="r" b="b" t="t" l="l"/>
            <a:pathLst>
              <a:path h="4114800" w="3172137">
                <a:moveTo>
                  <a:pt x="0" y="0"/>
                </a:moveTo>
                <a:lnTo>
                  <a:pt x="3172136" y="0"/>
                </a:lnTo>
                <a:lnTo>
                  <a:pt x="317213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7757198"/>
            <a:ext cx="16230600" cy="1501102"/>
          </a:xfrm>
          <a:custGeom>
            <a:avLst/>
            <a:gdLst/>
            <a:ahLst/>
            <a:cxnLst/>
            <a:rect r="r" b="b" t="t" l="l"/>
            <a:pathLst>
              <a:path h="1501102" w="16230600">
                <a:moveTo>
                  <a:pt x="0" y="0"/>
                </a:moveTo>
                <a:lnTo>
                  <a:pt x="16230600" y="0"/>
                </a:lnTo>
                <a:lnTo>
                  <a:pt x="16230600" y="1501102"/>
                </a:lnTo>
                <a:lnTo>
                  <a:pt x="0" y="15011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310189" r="0" b="-310189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813190" y="1196228"/>
            <a:ext cx="7289515" cy="11424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8365"/>
              </a:lnSpc>
              <a:spcBef>
                <a:spcPct val="0"/>
              </a:spcBef>
            </a:pPr>
            <a:r>
              <a:rPr lang="en-US" sz="9092">
                <a:solidFill>
                  <a:srgbClr val="2F3336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USED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1196228"/>
            <a:ext cx="7289515" cy="11424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8365"/>
              </a:lnSpc>
              <a:spcBef>
                <a:spcPct val="0"/>
              </a:spcBef>
            </a:pPr>
            <a:r>
              <a:rPr lang="en-US" sz="9092">
                <a:solidFill>
                  <a:srgbClr val="2F3336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TOOLS</a:t>
            </a:r>
          </a:p>
        </p:txBody>
      </p:sp>
      <p:sp>
        <p:nvSpPr>
          <p:cNvPr name="AutoShape 7" id="7"/>
          <p:cNvSpPr/>
          <p:nvPr/>
        </p:nvSpPr>
        <p:spPr>
          <a:xfrm>
            <a:off x="15835257" y="8964895"/>
            <a:ext cx="1019286" cy="0"/>
          </a:xfrm>
          <a:prstGeom prst="line">
            <a:avLst/>
          </a:prstGeom>
          <a:ln cap="flat" w="38100">
            <a:solidFill>
              <a:srgbClr val="FFF7EA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16549981" y="1078384"/>
            <a:ext cx="709319" cy="696422"/>
          </a:xfrm>
          <a:custGeom>
            <a:avLst/>
            <a:gdLst/>
            <a:ahLst/>
            <a:cxnLst/>
            <a:rect r="r" b="b" t="t" l="l"/>
            <a:pathLst>
              <a:path h="696422" w="709319">
                <a:moveTo>
                  <a:pt x="0" y="0"/>
                </a:moveTo>
                <a:lnTo>
                  <a:pt x="709319" y="0"/>
                </a:lnTo>
                <a:lnTo>
                  <a:pt x="709319" y="696422"/>
                </a:lnTo>
                <a:lnTo>
                  <a:pt x="0" y="69642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9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688895" y="8977891"/>
            <a:ext cx="1828800" cy="590857"/>
            <a:chOff x="0" y="0"/>
            <a:chExt cx="481659" cy="15561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" cy="155617"/>
            </a:xfrm>
            <a:custGeom>
              <a:avLst/>
              <a:gdLst/>
              <a:ahLst/>
              <a:cxnLst/>
              <a:rect r="r" b="b" t="t" l="l"/>
              <a:pathLst>
                <a:path h="155617" w="481659">
                  <a:moveTo>
                    <a:pt x="77808" y="0"/>
                  </a:moveTo>
                  <a:lnTo>
                    <a:pt x="403851" y="0"/>
                  </a:lnTo>
                  <a:cubicBezTo>
                    <a:pt x="424487" y="0"/>
                    <a:pt x="444278" y="8198"/>
                    <a:pt x="458870" y="22790"/>
                  </a:cubicBezTo>
                  <a:cubicBezTo>
                    <a:pt x="473462" y="37381"/>
                    <a:pt x="481659" y="57172"/>
                    <a:pt x="481659" y="77808"/>
                  </a:cubicBezTo>
                  <a:lnTo>
                    <a:pt x="481659" y="77808"/>
                  </a:lnTo>
                  <a:cubicBezTo>
                    <a:pt x="481659" y="120781"/>
                    <a:pt x="446823" y="155617"/>
                    <a:pt x="403851" y="155617"/>
                  </a:cubicBezTo>
                  <a:lnTo>
                    <a:pt x="77808" y="155617"/>
                  </a:lnTo>
                  <a:cubicBezTo>
                    <a:pt x="57172" y="155617"/>
                    <a:pt x="37381" y="147419"/>
                    <a:pt x="22790" y="132827"/>
                  </a:cubicBezTo>
                  <a:cubicBezTo>
                    <a:pt x="8198" y="118235"/>
                    <a:pt x="0" y="98444"/>
                    <a:pt x="0" y="77808"/>
                  </a:cubicBezTo>
                  <a:lnTo>
                    <a:pt x="0" y="77808"/>
                  </a:lnTo>
                  <a:cubicBezTo>
                    <a:pt x="0" y="57172"/>
                    <a:pt x="8198" y="37381"/>
                    <a:pt x="22790" y="22790"/>
                  </a:cubicBezTo>
                  <a:cubicBezTo>
                    <a:pt x="37381" y="8198"/>
                    <a:pt x="57172" y="0"/>
                    <a:pt x="77808" y="0"/>
                  </a:cubicBezTo>
                  <a:close/>
                </a:path>
              </a:pathLst>
            </a:custGeom>
            <a:solidFill>
              <a:srgbClr val="E6DBCF"/>
            </a:solidFill>
            <a:ln cap="rnd">
              <a:noFill/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0"/>
              <a:ext cx="481659" cy="1556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11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16093653" y="9292370"/>
            <a:ext cx="1019286" cy="0"/>
          </a:xfrm>
          <a:prstGeom prst="line">
            <a:avLst/>
          </a:prstGeom>
          <a:ln cap="flat" w="38100">
            <a:solidFill>
              <a:srgbClr val="2F3336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328288" y="2707548"/>
            <a:ext cx="9811538" cy="5687347"/>
          </a:xfrm>
          <a:custGeom>
            <a:avLst/>
            <a:gdLst/>
            <a:ahLst/>
            <a:cxnLst/>
            <a:rect r="r" b="b" t="t" l="l"/>
            <a:pathLst>
              <a:path h="5687347" w="9811538">
                <a:moveTo>
                  <a:pt x="0" y="0"/>
                </a:moveTo>
                <a:lnTo>
                  <a:pt x="9811538" y="0"/>
                </a:lnTo>
                <a:lnTo>
                  <a:pt x="9811538" y="5687347"/>
                </a:lnTo>
                <a:lnTo>
                  <a:pt x="0" y="568734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7" t="-213" r="-77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-1233618" y="0"/>
            <a:ext cx="19521618" cy="2155431"/>
            <a:chOff x="0" y="0"/>
            <a:chExt cx="5141496" cy="56768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5141496" cy="567686"/>
            </a:xfrm>
            <a:custGeom>
              <a:avLst/>
              <a:gdLst/>
              <a:ahLst/>
              <a:cxnLst/>
              <a:rect r="r" b="b" t="t" l="l"/>
              <a:pathLst>
                <a:path h="567686" w="5141496">
                  <a:moveTo>
                    <a:pt x="0" y="0"/>
                  </a:moveTo>
                  <a:lnTo>
                    <a:pt x="5141496" y="0"/>
                  </a:lnTo>
                  <a:lnTo>
                    <a:pt x="5141496" y="567686"/>
                  </a:lnTo>
                  <a:lnTo>
                    <a:pt x="0" y="567686"/>
                  </a:lnTo>
                  <a:close/>
                </a:path>
              </a:pathLst>
            </a:custGeom>
            <a:gradFill rotWithShape="true">
              <a:gsLst>
                <a:gs pos="0">
                  <a:srgbClr val="DCD2C8">
                    <a:alpha val="100000"/>
                  </a:srgbClr>
                </a:gs>
                <a:gs pos="100000">
                  <a:srgbClr val="B2A494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9" id="9"/>
            <p:cNvSpPr txBox="true"/>
            <p:nvPr/>
          </p:nvSpPr>
          <p:spPr>
            <a:xfrm>
              <a:off x="0" y="38100"/>
              <a:ext cx="5141496" cy="5295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420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0328005" y="2442990"/>
            <a:ext cx="7546213" cy="6830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201"/>
              </a:lnSpc>
            </a:pPr>
          </a:p>
          <a:p>
            <a:pPr algn="just" marL="561955" indent="-280977" lvl="1">
              <a:lnSpc>
                <a:spcPts val="3201"/>
              </a:lnSpc>
              <a:buFont typeface="Arial"/>
              <a:buChar char="•"/>
            </a:pPr>
            <a:r>
              <a:rPr lang="en-US" sz="2602">
                <a:solidFill>
                  <a:srgbClr val="2F3336"/>
                </a:solidFill>
                <a:latin typeface="Lexend Deca"/>
                <a:ea typeface="Lexend Deca"/>
                <a:cs typeface="Lexend Deca"/>
                <a:sym typeface="Lexend Deca"/>
              </a:rPr>
              <a:t>In 2023, Meesho showed strong overall performance with total revenue of ₹242.77M and profit of ₹40.08M.</a:t>
            </a:r>
          </a:p>
          <a:p>
            <a:pPr algn="just">
              <a:lnSpc>
                <a:spcPts val="3201"/>
              </a:lnSpc>
            </a:pPr>
          </a:p>
          <a:p>
            <a:pPr algn="just" marL="561955" indent="-280977" lvl="1">
              <a:lnSpc>
                <a:spcPts val="3201"/>
              </a:lnSpc>
              <a:buFont typeface="Arial"/>
              <a:buChar char="•"/>
            </a:pPr>
            <a:r>
              <a:rPr lang="en-US" sz="2602">
                <a:solidFill>
                  <a:srgbClr val="2F3336"/>
                </a:solidFill>
                <a:latin typeface="Lexend Deca"/>
                <a:ea typeface="Lexend Deca"/>
                <a:cs typeface="Lexend Deca"/>
                <a:sym typeface="Lexend Deca"/>
              </a:rPr>
              <a:t> Customers spent an average of ₹6,069 per order, showing steady purchasing behavior. Revenue and orders are evenly spread across cities and regions, which reduces business risk. </a:t>
            </a:r>
          </a:p>
          <a:p>
            <a:pPr algn="just">
              <a:lnSpc>
                <a:spcPts val="3201"/>
              </a:lnSpc>
            </a:pPr>
          </a:p>
          <a:p>
            <a:pPr algn="just" marL="561955" indent="-280977" lvl="1">
              <a:lnSpc>
                <a:spcPts val="3201"/>
              </a:lnSpc>
              <a:buFont typeface="Arial"/>
              <a:buChar char="•"/>
            </a:pPr>
            <a:r>
              <a:rPr lang="en-US" sz="2602">
                <a:solidFill>
                  <a:srgbClr val="2F3336"/>
                </a:solidFill>
                <a:latin typeface="Lexend Deca"/>
                <a:ea typeface="Lexend Deca"/>
                <a:cs typeface="Lexend Deca"/>
                <a:sym typeface="Lexend Deca"/>
              </a:rPr>
              <a:t>A low cancellation rate of 10% and consistent monthly order trends indicate smooth operations and stable demand throughout the year.</a:t>
            </a:r>
          </a:p>
          <a:p>
            <a:pPr algn="just">
              <a:lnSpc>
                <a:spcPts val="3201"/>
              </a:lnSpc>
            </a:pPr>
          </a:p>
          <a:p>
            <a:pPr algn="just" marL="0" indent="0" lvl="0">
              <a:lnSpc>
                <a:spcPts val="3201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493380" y="209550"/>
            <a:ext cx="15778482" cy="19641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7445"/>
              </a:lnSpc>
              <a:spcBef>
                <a:spcPct val="0"/>
              </a:spcBef>
            </a:pPr>
            <a:r>
              <a:rPr lang="en-US" sz="8092">
                <a:solidFill>
                  <a:srgbClr val="2F3336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Meesho Revenue &amp; Operation analysis -2023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9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-187198"/>
            <a:ext cx="18921596" cy="1135017"/>
            <a:chOff x="0" y="0"/>
            <a:chExt cx="4983466" cy="29893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83466" cy="298935"/>
            </a:xfrm>
            <a:custGeom>
              <a:avLst/>
              <a:gdLst/>
              <a:ahLst/>
              <a:cxnLst/>
              <a:rect r="r" b="b" t="t" l="l"/>
              <a:pathLst>
                <a:path h="298935" w="4983466">
                  <a:moveTo>
                    <a:pt x="0" y="0"/>
                  </a:moveTo>
                  <a:lnTo>
                    <a:pt x="4983466" y="0"/>
                  </a:lnTo>
                  <a:lnTo>
                    <a:pt x="4983466" y="298935"/>
                  </a:lnTo>
                  <a:lnTo>
                    <a:pt x="0" y="298935"/>
                  </a:lnTo>
                  <a:close/>
                </a:path>
              </a:pathLst>
            </a:custGeom>
            <a:gradFill rotWithShape="true">
              <a:gsLst>
                <a:gs pos="0">
                  <a:srgbClr val="DCD2C8">
                    <a:alpha val="100000"/>
                  </a:srgbClr>
                </a:gs>
                <a:gs pos="100000">
                  <a:srgbClr val="B2A494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38100"/>
              <a:ext cx="4983466" cy="2608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1420"/>
                </a:lnSpc>
                <a:spcBef>
                  <a:spcPct val="0"/>
                </a:spcBef>
              </a:pPr>
            </a:p>
            <a:p>
              <a:pPr algn="ctr" marL="0" indent="0" lvl="0">
                <a:lnSpc>
                  <a:spcPts val="1420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true" flipV="false" rot="0">
            <a:off x="15845525" y="5382158"/>
            <a:ext cx="2562219" cy="3202774"/>
          </a:xfrm>
          <a:custGeom>
            <a:avLst/>
            <a:gdLst/>
            <a:ahLst/>
            <a:cxnLst/>
            <a:rect r="r" b="b" t="t" l="l"/>
            <a:pathLst>
              <a:path h="3202774" w="2562219">
                <a:moveTo>
                  <a:pt x="2562219" y="0"/>
                </a:moveTo>
                <a:lnTo>
                  <a:pt x="0" y="0"/>
                </a:lnTo>
                <a:lnTo>
                  <a:pt x="0" y="3202774"/>
                </a:lnTo>
                <a:lnTo>
                  <a:pt x="2562219" y="3202774"/>
                </a:lnTo>
                <a:lnTo>
                  <a:pt x="2562219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6" id="6"/>
          <p:cNvSpPr txBox="true"/>
          <p:nvPr/>
        </p:nvSpPr>
        <p:spPr>
          <a:xfrm rot="0">
            <a:off x="9507178" y="4677697"/>
            <a:ext cx="5568090" cy="4658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952"/>
              </a:lnSpc>
            </a:pPr>
            <a:r>
              <a:rPr lang="en-US" sz="2600" spc="156">
                <a:solidFill>
                  <a:srgbClr val="2F3336"/>
                </a:solidFill>
                <a:latin typeface="Lexend Deca"/>
                <a:ea typeface="Lexend Deca"/>
                <a:cs typeface="Lexend Deca"/>
                <a:sym typeface="Lexend Deca"/>
              </a:rPr>
              <a:t>Audience Segmentation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75697" y="5372633"/>
            <a:ext cx="14869828" cy="1143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39746" indent="-269873" lvl="1">
              <a:lnSpc>
                <a:spcPts val="3074"/>
              </a:lnSpc>
              <a:buFont typeface="Arial"/>
              <a:buChar char="•"/>
            </a:pPr>
            <a:r>
              <a:rPr lang="en-US" sz="2499">
                <a:solidFill>
                  <a:srgbClr val="2F3336"/>
                </a:solidFill>
                <a:latin typeface="Lexend Deca"/>
                <a:ea typeface="Lexend Deca"/>
                <a:cs typeface="Lexend Deca"/>
                <a:sym typeface="Lexend Deca"/>
              </a:rPr>
              <a:t>Kolkata (3.51Cr), Bangalore(3.50Cr) and Chennai (3.49Cr) lead the story .They generate the highest total revenue, showing these cities are Meesho’s strongest and most reliable markets.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6040581" y="9424567"/>
            <a:ext cx="1828800" cy="530480"/>
            <a:chOff x="0" y="0"/>
            <a:chExt cx="481659" cy="13971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81659" cy="139715"/>
            </a:xfrm>
            <a:custGeom>
              <a:avLst/>
              <a:gdLst/>
              <a:ahLst/>
              <a:cxnLst/>
              <a:rect r="r" b="b" t="t" l="l"/>
              <a:pathLst>
                <a:path h="139715" w="481659">
                  <a:moveTo>
                    <a:pt x="69857" y="0"/>
                  </a:moveTo>
                  <a:lnTo>
                    <a:pt x="411802" y="0"/>
                  </a:lnTo>
                  <a:cubicBezTo>
                    <a:pt x="450383" y="0"/>
                    <a:pt x="481659" y="31276"/>
                    <a:pt x="481659" y="69857"/>
                  </a:cubicBezTo>
                  <a:lnTo>
                    <a:pt x="481659" y="69857"/>
                  </a:lnTo>
                  <a:cubicBezTo>
                    <a:pt x="481659" y="88385"/>
                    <a:pt x="474299" y="106153"/>
                    <a:pt x="461198" y="119254"/>
                  </a:cubicBezTo>
                  <a:cubicBezTo>
                    <a:pt x="448098" y="132355"/>
                    <a:pt x="430329" y="139715"/>
                    <a:pt x="411802" y="139715"/>
                  </a:cubicBezTo>
                  <a:lnTo>
                    <a:pt x="69857" y="139715"/>
                  </a:lnTo>
                  <a:cubicBezTo>
                    <a:pt x="31276" y="139715"/>
                    <a:pt x="0" y="108439"/>
                    <a:pt x="0" y="69857"/>
                  </a:cubicBezTo>
                  <a:lnTo>
                    <a:pt x="0" y="69857"/>
                  </a:lnTo>
                  <a:cubicBezTo>
                    <a:pt x="0" y="31276"/>
                    <a:pt x="31276" y="0"/>
                    <a:pt x="69857" y="0"/>
                  </a:cubicBezTo>
                  <a:close/>
                </a:path>
              </a:pathLst>
            </a:custGeom>
            <a:solidFill>
              <a:srgbClr val="E6DBCF"/>
            </a:solidFill>
            <a:ln cap="rnd">
              <a:noFill/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0"/>
              <a:ext cx="481659" cy="1397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11"/>
                </a:lnSpc>
              </a:pPr>
            </a:p>
          </p:txBody>
        </p:sp>
      </p:grpSp>
      <p:sp>
        <p:nvSpPr>
          <p:cNvPr name="AutoShape 11" id="11"/>
          <p:cNvSpPr/>
          <p:nvPr/>
        </p:nvSpPr>
        <p:spPr>
          <a:xfrm>
            <a:off x="16445338" y="9689807"/>
            <a:ext cx="1019286" cy="0"/>
          </a:xfrm>
          <a:prstGeom prst="line">
            <a:avLst/>
          </a:prstGeom>
          <a:ln cap="flat" w="38100">
            <a:solidFill>
              <a:srgbClr val="2F3336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975697" y="1028700"/>
            <a:ext cx="15926307" cy="4134493"/>
          </a:xfrm>
          <a:custGeom>
            <a:avLst/>
            <a:gdLst/>
            <a:ahLst/>
            <a:cxnLst/>
            <a:rect r="r" b="b" t="t" l="l"/>
            <a:pathLst>
              <a:path h="4134493" w="15926307">
                <a:moveTo>
                  <a:pt x="0" y="0"/>
                </a:moveTo>
                <a:lnTo>
                  <a:pt x="15926307" y="0"/>
                </a:lnTo>
                <a:lnTo>
                  <a:pt x="15926307" y="4134493"/>
                </a:lnTo>
                <a:lnTo>
                  <a:pt x="0" y="413449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4274" r="-10230" b="-8863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862072" y="7063224"/>
            <a:ext cx="15377942" cy="11997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61336" indent="-280668" lvl="1">
              <a:lnSpc>
                <a:spcPts val="3197"/>
              </a:lnSpc>
              <a:buFont typeface="Arial"/>
              <a:buChar char="•"/>
            </a:pPr>
            <a:r>
              <a:rPr lang="en-US" sz="2599">
                <a:solidFill>
                  <a:srgbClr val="2F3336"/>
                </a:solidFill>
                <a:latin typeface="Lexend Deca"/>
                <a:ea typeface="Lexend Deca"/>
                <a:cs typeface="Lexend Deca"/>
                <a:sym typeface="Lexend Deca"/>
              </a:rPr>
              <a:t>Mumbai tells a different story even with good revenue (3.47Cr), it has the lowest average order value(6,012), which suggests many small-value purchases rather than fewer big orders.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75697" y="8653653"/>
            <a:ext cx="15377942" cy="11997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61336" indent="-280668" lvl="1">
              <a:lnSpc>
                <a:spcPts val="3197"/>
              </a:lnSpc>
              <a:buFont typeface="Arial"/>
              <a:buChar char="•"/>
            </a:pPr>
            <a:r>
              <a:rPr lang="en-US" sz="2599">
                <a:solidFill>
                  <a:srgbClr val="2F3336"/>
                </a:solidFill>
                <a:latin typeface="Lexend Deca"/>
                <a:ea typeface="Lexend Deca"/>
                <a:cs typeface="Lexend Deca"/>
                <a:sym typeface="Lexend Deca"/>
              </a:rPr>
              <a:t>Kochi (3.46Cr) stands out quietly .It has one of the higher average order values, (6,107) indicating customers place fewer but higher value orders, making it a potential growth market.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298852" y="191787"/>
            <a:ext cx="14570530" cy="7560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513"/>
              </a:lnSpc>
              <a:spcBef>
                <a:spcPct val="0"/>
              </a:spcBef>
            </a:pPr>
            <a:r>
              <a:rPr lang="en-US" sz="5992">
                <a:solidFill>
                  <a:srgbClr val="2F3336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Total &amp; Average revenue analysis </a:t>
            </a:r>
          </a:p>
        </p:txBody>
      </p:sp>
      <p:sp>
        <p:nvSpPr>
          <p:cNvPr name="AutoShape 16" id="16"/>
          <p:cNvSpPr/>
          <p:nvPr/>
        </p:nvSpPr>
        <p:spPr>
          <a:xfrm>
            <a:off x="0" y="947819"/>
            <a:ext cx="18524790" cy="0"/>
          </a:xfrm>
          <a:prstGeom prst="line">
            <a:avLst/>
          </a:prstGeom>
          <a:ln cap="flat" w="38100">
            <a:solidFill>
              <a:srgbClr val="2F3336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9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-187198"/>
            <a:ext cx="18921596" cy="1135017"/>
            <a:chOff x="0" y="0"/>
            <a:chExt cx="4983466" cy="29893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83466" cy="298935"/>
            </a:xfrm>
            <a:custGeom>
              <a:avLst/>
              <a:gdLst/>
              <a:ahLst/>
              <a:cxnLst/>
              <a:rect r="r" b="b" t="t" l="l"/>
              <a:pathLst>
                <a:path h="298935" w="4983466">
                  <a:moveTo>
                    <a:pt x="0" y="0"/>
                  </a:moveTo>
                  <a:lnTo>
                    <a:pt x="4983466" y="0"/>
                  </a:lnTo>
                  <a:lnTo>
                    <a:pt x="4983466" y="298935"/>
                  </a:lnTo>
                  <a:lnTo>
                    <a:pt x="0" y="298935"/>
                  </a:lnTo>
                  <a:close/>
                </a:path>
              </a:pathLst>
            </a:custGeom>
            <a:gradFill rotWithShape="true">
              <a:gsLst>
                <a:gs pos="0">
                  <a:srgbClr val="DCD2C8">
                    <a:alpha val="100000"/>
                  </a:srgbClr>
                </a:gs>
                <a:gs pos="100000">
                  <a:srgbClr val="B2A494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38100"/>
              <a:ext cx="4983466" cy="2608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1420"/>
                </a:lnSpc>
                <a:spcBef>
                  <a:spcPct val="0"/>
                </a:spcBef>
              </a:pPr>
            </a:p>
            <a:p>
              <a:pPr algn="ctr" marL="0" indent="0" lvl="0">
                <a:lnSpc>
                  <a:spcPts val="1420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true" flipV="false" rot="0">
            <a:off x="15845525" y="5382158"/>
            <a:ext cx="2562219" cy="3202774"/>
          </a:xfrm>
          <a:custGeom>
            <a:avLst/>
            <a:gdLst/>
            <a:ahLst/>
            <a:cxnLst/>
            <a:rect r="r" b="b" t="t" l="l"/>
            <a:pathLst>
              <a:path h="3202774" w="2562219">
                <a:moveTo>
                  <a:pt x="2562219" y="0"/>
                </a:moveTo>
                <a:lnTo>
                  <a:pt x="0" y="0"/>
                </a:lnTo>
                <a:lnTo>
                  <a:pt x="0" y="3202774"/>
                </a:lnTo>
                <a:lnTo>
                  <a:pt x="2562219" y="3202774"/>
                </a:lnTo>
                <a:lnTo>
                  <a:pt x="2562219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6" id="6"/>
          <p:cNvGrpSpPr/>
          <p:nvPr/>
        </p:nvGrpSpPr>
        <p:grpSpPr>
          <a:xfrm rot="0">
            <a:off x="16040581" y="9424567"/>
            <a:ext cx="1828800" cy="530480"/>
            <a:chOff x="0" y="0"/>
            <a:chExt cx="481659" cy="13971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81659" cy="139715"/>
            </a:xfrm>
            <a:custGeom>
              <a:avLst/>
              <a:gdLst/>
              <a:ahLst/>
              <a:cxnLst/>
              <a:rect r="r" b="b" t="t" l="l"/>
              <a:pathLst>
                <a:path h="139715" w="481659">
                  <a:moveTo>
                    <a:pt x="69857" y="0"/>
                  </a:moveTo>
                  <a:lnTo>
                    <a:pt x="411802" y="0"/>
                  </a:lnTo>
                  <a:cubicBezTo>
                    <a:pt x="450383" y="0"/>
                    <a:pt x="481659" y="31276"/>
                    <a:pt x="481659" y="69857"/>
                  </a:cubicBezTo>
                  <a:lnTo>
                    <a:pt x="481659" y="69857"/>
                  </a:lnTo>
                  <a:cubicBezTo>
                    <a:pt x="481659" y="88385"/>
                    <a:pt x="474299" y="106153"/>
                    <a:pt x="461198" y="119254"/>
                  </a:cubicBezTo>
                  <a:cubicBezTo>
                    <a:pt x="448098" y="132355"/>
                    <a:pt x="430329" y="139715"/>
                    <a:pt x="411802" y="139715"/>
                  </a:cubicBezTo>
                  <a:lnTo>
                    <a:pt x="69857" y="139715"/>
                  </a:lnTo>
                  <a:cubicBezTo>
                    <a:pt x="31276" y="139715"/>
                    <a:pt x="0" y="108439"/>
                    <a:pt x="0" y="69857"/>
                  </a:cubicBezTo>
                  <a:lnTo>
                    <a:pt x="0" y="69857"/>
                  </a:lnTo>
                  <a:cubicBezTo>
                    <a:pt x="0" y="31276"/>
                    <a:pt x="31276" y="0"/>
                    <a:pt x="69857" y="0"/>
                  </a:cubicBezTo>
                  <a:close/>
                </a:path>
              </a:pathLst>
            </a:custGeom>
            <a:solidFill>
              <a:srgbClr val="E6DBCF"/>
            </a:solidFill>
            <a:ln cap="rnd">
              <a:noFill/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0"/>
              <a:ext cx="481659" cy="1397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11"/>
                </a:lnSpc>
              </a:pPr>
            </a:p>
          </p:txBody>
        </p:sp>
      </p:grpSp>
      <p:sp>
        <p:nvSpPr>
          <p:cNvPr name="AutoShape 9" id="9"/>
          <p:cNvSpPr/>
          <p:nvPr/>
        </p:nvSpPr>
        <p:spPr>
          <a:xfrm>
            <a:off x="16445338" y="9689807"/>
            <a:ext cx="1019286" cy="0"/>
          </a:xfrm>
          <a:prstGeom prst="line">
            <a:avLst/>
          </a:prstGeom>
          <a:ln cap="flat" w="38100">
            <a:solidFill>
              <a:srgbClr val="2F3336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10" id="10"/>
          <p:cNvSpPr txBox="true"/>
          <p:nvPr/>
        </p:nvSpPr>
        <p:spPr>
          <a:xfrm rot="0">
            <a:off x="4051568" y="191787"/>
            <a:ext cx="14570530" cy="7560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513"/>
              </a:lnSpc>
              <a:spcBef>
                <a:spcPct val="0"/>
              </a:spcBef>
            </a:pPr>
            <a:r>
              <a:rPr lang="en-US" sz="5992">
                <a:solidFill>
                  <a:srgbClr val="2F3336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Total Sales in each region</a:t>
            </a:r>
          </a:p>
        </p:txBody>
      </p:sp>
      <p:sp>
        <p:nvSpPr>
          <p:cNvPr name="AutoShape 11" id="11"/>
          <p:cNvSpPr/>
          <p:nvPr/>
        </p:nvSpPr>
        <p:spPr>
          <a:xfrm>
            <a:off x="-472274" y="928769"/>
            <a:ext cx="18524790" cy="0"/>
          </a:xfrm>
          <a:prstGeom prst="line">
            <a:avLst/>
          </a:prstGeom>
          <a:ln cap="flat" w="38100">
            <a:solidFill>
              <a:srgbClr val="2F333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3648831" y="1228966"/>
            <a:ext cx="10282579" cy="3600741"/>
          </a:xfrm>
          <a:custGeom>
            <a:avLst/>
            <a:gdLst/>
            <a:ahLst/>
            <a:cxnLst/>
            <a:rect r="r" b="b" t="t" l="l"/>
            <a:pathLst>
              <a:path h="3600741" w="10282579">
                <a:moveTo>
                  <a:pt x="0" y="0"/>
                </a:moveTo>
                <a:lnTo>
                  <a:pt x="10282580" y="0"/>
                </a:lnTo>
                <a:lnTo>
                  <a:pt x="10282580" y="3600742"/>
                </a:lnTo>
                <a:lnTo>
                  <a:pt x="0" y="360074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20904" r="-406" b="-9079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975697" y="5668670"/>
            <a:ext cx="14869828" cy="8469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82925" indent="-291463" lvl="1">
              <a:lnSpc>
                <a:spcPts val="3320"/>
              </a:lnSpc>
              <a:buFont typeface="Arial"/>
              <a:buChar char="•"/>
            </a:pPr>
            <a:r>
              <a:rPr lang="en-US" sz="2699">
                <a:solidFill>
                  <a:srgbClr val="2F3336"/>
                </a:solidFill>
                <a:latin typeface="Lexend Deca"/>
                <a:ea typeface="Lexend Deca"/>
                <a:cs typeface="Lexend Deca"/>
                <a:sym typeface="Lexend Deca"/>
              </a:rPr>
              <a:t>Revenue is well balanced across all regions, with each region contributing close to 25%, showing Meesho is not dependent on a single market.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75697" y="7156399"/>
            <a:ext cx="15377942" cy="8469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82925" indent="-291463" lvl="1">
              <a:lnSpc>
                <a:spcPts val="3320"/>
              </a:lnSpc>
              <a:buFont typeface="Arial"/>
              <a:buChar char="•"/>
            </a:pPr>
            <a:r>
              <a:rPr lang="en-US" sz="2699">
                <a:solidFill>
                  <a:srgbClr val="2F3336"/>
                </a:solidFill>
                <a:latin typeface="Lexend Deca"/>
                <a:ea typeface="Lexend Deca"/>
                <a:cs typeface="Lexend Deca"/>
                <a:sym typeface="Lexend Deca"/>
              </a:rPr>
              <a:t>The East region slightly leads the chart(25.8%) , indicating stronger customer demand or better regional performance compared to other region 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75697" y="8653653"/>
            <a:ext cx="15377942" cy="7997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61336" indent="-280668" lvl="1">
              <a:lnSpc>
                <a:spcPts val="3197"/>
              </a:lnSpc>
              <a:buFont typeface="Arial"/>
              <a:buChar char="•"/>
            </a:pPr>
            <a:r>
              <a:rPr lang="en-US" sz="2599">
                <a:solidFill>
                  <a:srgbClr val="2F3336"/>
                </a:solidFill>
                <a:latin typeface="Lexend Deca"/>
                <a:ea typeface="Lexend Deca"/>
                <a:cs typeface="Lexend Deca"/>
                <a:sym typeface="Lexend Deca"/>
              </a:rPr>
              <a:t>South (24.71%) and West(24.41%) almost closely, which shows steady and consistent sales, while North (25.09%)  has clear potential to grow and catch up with the top regions like east 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9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-187198"/>
            <a:ext cx="18921596" cy="1135017"/>
            <a:chOff x="0" y="0"/>
            <a:chExt cx="4983466" cy="29893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83466" cy="298935"/>
            </a:xfrm>
            <a:custGeom>
              <a:avLst/>
              <a:gdLst/>
              <a:ahLst/>
              <a:cxnLst/>
              <a:rect r="r" b="b" t="t" l="l"/>
              <a:pathLst>
                <a:path h="298935" w="4983466">
                  <a:moveTo>
                    <a:pt x="0" y="0"/>
                  </a:moveTo>
                  <a:lnTo>
                    <a:pt x="4983466" y="0"/>
                  </a:lnTo>
                  <a:lnTo>
                    <a:pt x="4983466" y="298935"/>
                  </a:lnTo>
                  <a:lnTo>
                    <a:pt x="0" y="298935"/>
                  </a:lnTo>
                  <a:close/>
                </a:path>
              </a:pathLst>
            </a:custGeom>
            <a:gradFill rotWithShape="true">
              <a:gsLst>
                <a:gs pos="0">
                  <a:srgbClr val="DCD2C8">
                    <a:alpha val="100000"/>
                  </a:srgbClr>
                </a:gs>
                <a:gs pos="100000">
                  <a:srgbClr val="B2A494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38100"/>
              <a:ext cx="4983466" cy="2608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1420"/>
                </a:lnSpc>
                <a:spcBef>
                  <a:spcPct val="0"/>
                </a:spcBef>
              </a:pPr>
            </a:p>
            <a:p>
              <a:pPr algn="ctr" marL="0" indent="0" lvl="0">
                <a:lnSpc>
                  <a:spcPts val="1420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true" flipV="false" rot="0">
            <a:off x="15845525" y="5382158"/>
            <a:ext cx="2562219" cy="3202774"/>
          </a:xfrm>
          <a:custGeom>
            <a:avLst/>
            <a:gdLst/>
            <a:ahLst/>
            <a:cxnLst/>
            <a:rect r="r" b="b" t="t" l="l"/>
            <a:pathLst>
              <a:path h="3202774" w="2562219">
                <a:moveTo>
                  <a:pt x="2562219" y="0"/>
                </a:moveTo>
                <a:lnTo>
                  <a:pt x="0" y="0"/>
                </a:lnTo>
                <a:lnTo>
                  <a:pt x="0" y="3202774"/>
                </a:lnTo>
                <a:lnTo>
                  <a:pt x="2562219" y="3202774"/>
                </a:lnTo>
                <a:lnTo>
                  <a:pt x="2562219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6" id="6"/>
          <p:cNvGrpSpPr/>
          <p:nvPr/>
        </p:nvGrpSpPr>
        <p:grpSpPr>
          <a:xfrm rot="0">
            <a:off x="16040581" y="9424567"/>
            <a:ext cx="1828800" cy="530480"/>
            <a:chOff x="0" y="0"/>
            <a:chExt cx="481659" cy="13971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81659" cy="139715"/>
            </a:xfrm>
            <a:custGeom>
              <a:avLst/>
              <a:gdLst/>
              <a:ahLst/>
              <a:cxnLst/>
              <a:rect r="r" b="b" t="t" l="l"/>
              <a:pathLst>
                <a:path h="139715" w="481659">
                  <a:moveTo>
                    <a:pt x="69857" y="0"/>
                  </a:moveTo>
                  <a:lnTo>
                    <a:pt x="411802" y="0"/>
                  </a:lnTo>
                  <a:cubicBezTo>
                    <a:pt x="450383" y="0"/>
                    <a:pt x="481659" y="31276"/>
                    <a:pt x="481659" y="69857"/>
                  </a:cubicBezTo>
                  <a:lnTo>
                    <a:pt x="481659" y="69857"/>
                  </a:lnTo>
                  <a:cubicBezTo>
                    <a:pt x="481659" y="88385"/>
                    <a:pt x="474299" y="106153"/>
                    <a:pt x="461198" y="119254"/>
                  </a:cubicBezTo>
                  <a:cubicBezTo>
                    <a:pt x="448098" y="132355"/>
                    <a:pt x="430329" y="139715"/>
                    <a:pt x="411802" y="139715"/>
                  </a:cubicBezTo>
                  <a:lnTo>
                    <a:pt x="69857" y="139715"/>
                  </a:lnTo>
                  <a:cubicBezTo>
                    <a:pt x="31276" y="139715"/>
                    <a:pt x="0" y="108439"/>
                    <a:pt x="0" y="69857"/>
                  </a:cubicBezTo>
                  <a:lnTo>
                    <a:pt x="0" y="69857"/>
                  </a:lnTo>
                  <a:cubicBezTo>
                    <a:pt x="0" y="31276"/>
                    <a:pt x="31276" y="0"/>
                    <a:pt x="69857" y="0"/>
                  </a:cubicBezTo>
                  <a:close/>
                </a:path>
              </a:pathLst>
            </a:custGeom>
            <a:solidFill>
              <a:srgbClr val="E6DBCF"/>
            </a:solidFill>
            <a:ln cap="rnd">
              <a:noFill/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0"/>
              <a:ext cx="481659" cy="1397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11"/>
                </a:lnSpc>
              </a:pPr>
            </a:p>
          </p:txBody>
        </p:sp>
      </p:grpSp>
      <p:sp>
        <p:nvSpPr>
          <p:cNvPr name="AutoShape 9" id="9"/>
          <p:cNvSpPr/>
          <p:nvPr/>
        </p:nvSpPr>
        <p:spPr>
          <a:xfrm>
            <a:off x="16445338" y="9689807"/>
            <a:ext cx="1019286" cy="0"/>
          </a:xfrm>
          <a:prstGeom prst="line">
            <a:avLst/>
          </a:prstGeom>
          <a:ln cap="flat" w="38100">
            <a:solidFill>
              <a:srgbClr val="2F3336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10" id="10"/>
          <p:cNvSpPr txBox="true"/>
          <p:nvPr/>
        </p:nvSpPr>
        <p:spPr>
          <a:xfrm rot="0">
            <a:off x="2556105" y="152400"/>
            <a:ext cx="14570530" cy="7560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513"/>
              </a:lnSpc>
              <a:spcBef>
                <a:spcPct val="0"/>
              </a:spcBef>
            </a:pPr>
            <a:r>
              <a:rPr lang="en-US" sz="5992">
                <a:solidFill>
                  <a:srgbClr val="2F3336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Order trend analysis : Year&gt;Month&gt;Day</a:t>
            </a:r>
          </a:p>
        </p:txBody>
      </p:sp>
      <p:sp>
        <p:nvSpPr>
          <p:cNvPr name="AutoShape 11" id="11"/>
          <p:cNvSpPr/>
          <p:nvPr/>
        </p:nvSpPr>
        <p:spPr>
          <a:xfrm>
            <a:off x="0" y="947819"/>
            <a:ext cx="18524790" cy="0"/>
          </a:xfrm>
          <a:prstGeom prst="line">
            <a:avLst/>
          </a:prstGeom>
          <a:ln cap="flat" w="38100">
            <a:solidFill>
              <a:srgbClr val="2F333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3627391" y="1327200"/>
            <a:ext cx="10719586" cy="3808069"/>
          </a:xfrm>
          <a:custGeom>
            <a:avLst/>
            <a:gdLst/>
            <a:ahLst/>
            <a:cxnLst/>
            <a:rect r="r" b="b" t="t" l="l"/>
            <a:pathLst>
              <a:path h="3808069" w="10719586">
                <a:moveTo>
                  <a:pt x="0" y="0"/>
                </a:moveTo>
                <a:lnTo>
                  <a:pt x="10719586" y="0"/>
                </a:lnTo>
                <a:lnTo>
                  <a:pt x="10719586" y="3808070"/>
                </a:lnTo>
                <a:lnTo>
                  <a:pt x="0" y="380807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893" r="0" b="-893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975697" y="5668670"/>
            <a:ext cx="14869828" cy="8469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82925" indent="-291463" lvl="1">
              <a:lnSpc>
                <a:spcPts val="3320"/>
              </a:lnSpc>
              <a:buFont typeface="Arial"/>
              <a:buChar char="•"/>
            </a:pPr>
            <a:r>
              <a:rPr lang="en-US" sz="2699">
                <a:solidFill>
                  <a:srgbClr val="2F3336"/>
                </a:solidFill>
                <a:latin typeface="Lexend Deca"/>
                <a:ea typeface="Lexend Deca"/>
                <a:cs typeface="Lexend Deca"/>
                <a:sym typeface="Lexend Deca"/>
              </a:rPr>
              <a:t>March (3,569) &amp; October(3,454) stand out as peak months, showing higher revenue during festive or sale-driven periods.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62072" y="7053699"/>
            <a:ext cx="15377942" cy="8469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82925" indent="-291463" lvl="1">
              <a:lnSpc>
                <a:spcPts val="3320"/>
              </a:lnSpc>
              <a:buFont typeface="Arial"/>
              <a:buChar char="•"/>
            </a:pPr>
            <a:r>
              <a:rPr lang="en-US" sz="2699">
                <a:solidFill>
                  <a:srgbClr val="2F3336"/>
                </a:solidFill>
                <a:latin typeface="Lexend Deca"/>
                <a:ea typeface="Lexend Deca"/>
                <a:cs typeface="Lexend Deca"/>
                <a:sym typeface="Lexend Deca"/>
              </a:rPr>
              <a:t>February (3,009) and June (3,241) showing noticeable downs, highlighting Feb &amp; Jun months where targeted offers or promotions could help boost order volume.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75697" y="8644128"/>
            <a:ext cx="15377942" cy="8469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82925" indent="-291463" lvl="1">
              <a:lnSpc>
                <a:spcPts val="3320"/>
              </a:lnSpc>
              <a:buFont typeface="Arial"/>
              <a:buChar char="•"/>
            </a:pPr>
            <a:r>
              <a:rPr lang="en-US" sz="2699">
                <a:solidFill>
                  <a:srgbClr val="2F3336"/>
                </a:solidFill>
                <a:latin typeface="Lexend Deca"/>
                <a:ea typeface="Lexend Deca"/>
                <a:cs typeface="Lexend Deca"/>
                <a:sym typeface="Lexend Deca"/>
              </a:rPr>
              <a:t>Orders fluctuate through the year, showing clear ups and downs instead of a flat trend, it  indicates seasonality in customer buying behavior.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DAHAK1CYlL8</dc:identifier>
  <dcterms:modified xsi:type="dcterms:W3CDTF">2011-08-01T06:04:30Z</dcterms:modified>
  <cp:revision>1</cp:revision>
  <dc:title>Beige Cream Modern Bold Campaign Strategy Marketing Business Presentation</dc:title>
</cp:coreProperties>
</file>